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1344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60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3588" y="5900384"/>
            <a:ext cx="7969542" cy="781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588" y="1825625"/>
            <a:ext cx="10220212" cy="4074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971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6" r:id="rId3"/>
    <p:sldLayoutId id="2147483668" r:id="rId4"/>
    <p:sldLayoutId id="2147483662" r:id="rId5"/>
    <p:sldLayoutId id="2147483669" r:id="rId6"/>
    <p:sldLayoutId id="2147483670" r:id="rId7"/>
    <p:sldLayoutId id="2147483663" r:id="rId8"/>
    <p:sldLayoutId id="2147483671" r:id="rId9"/>
    <p:sldLayoutId id="2147483672" r:id="rId10"/>
    <p:sldLayoutId id="2147483664" r:id="rId11"/>
    <p:sldLayoutId id="2147483673" r:id="rId12"/>
    <p:sldLayoutId id="2147483674" r:id="rId13"/>
    <p:sldLayoutId id="2147483665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04184" y="-1"/>
            <a:ext cx="5087815" cy="5627077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dirty="0" smtClean="0"/>
              <a:t>If </a:t>
            </a:r>
            <a:r>
              <a:rPr lang="en-US" sz="3600" b="1" dirty="0"/>
              <a:t>you drink a coke after exercise, your cells will become  </a:t>
            </a:r>
            <a:r>
              <a:rPr lang="en-US" sz="3600" b="1" dirty="0" smtClean="0">
                <a:solidFill>
                  <a:srgbClr val="CCFF33"/>
                </a:solidFill>
              </a:rPr>
              <a:t>dehydrated</a:t>
            </a:r>
            <a:r>
              <a:rPr lang="en-US" sz="3600" b="1" dirty="0" smtClean="0"/>
              <a:t>.</a:t>
            </a:r>
          </a:p>
          <a:p>
            <a:pPr lvl="0"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CCFF33"/>
                </a:solidFill>
              </a:rPr>
              <a:t>It is in a hypertonic solution</a:t>
            </a:r>
            <a:endParaRPr lang="en-US" sz="3600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4100" name="Picture 4" descr="http://media-cache-ak0.pinimg.com/236x/2a/f3/da/2af3dacfcf167f49f65d69aa934452c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43" y="642205"/>
            <a:ext cx="5902369" cy="452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b="1" dirty="0" smtClean="0"/>
              <a:t>What are the 3 basic parts to the cell theory?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82355" y="2341800"/>
            <a:ext cx="9740721" cy="20018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/>
              <a:t>Cell </a:t>
            </a:r>
            <a:r>
              <a:rPr lang="en-US" sz="3600" b="1" dirty="0" smtClean="0"/>
              <a:t>theory-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 smtClean="0"/>
              <a:t> </a:t>
            </a:r>
            <a:r>
              <a:rPr lang="en-US" sz="3600" b="1" dirty="0">
                <a:solidFill>
                  <a:srgbClr val="CCFF33"/>
                </a:solidFill>
              </a:rPr>
              <a:t>Cells come from pre-existing cells.  </a:t>
            </a:r>
            <a:endParaRPr lang="en-US" sz="3600" b="1" dirty="0" smtClean="0">
              <a:solidFill>
                <a:srgbClr val="CCFF33"/>
              </a:solidFill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CCFF33"/>
                </a:solidFill>
              </a:rPr>
              <a:t>They </a:t>
            </a:r>
            <a:r>
              <a:rPr lang="en-US" sz="3600" b="1" dirty="0">
                <a:solidFill>
                  <a:srgbClr val="CCFF33"/>
                </a:solidFill>
              </a:rPr>
              <a:t>carry hereditary information that controls the cell functions.  </a:t>
            </a:r>
            <a:endParaRPr lang="en-US" sz="3600" b="1" dirty="0" smtClean="0">
              <a:solidFill>
                <a:srgbClr val="CCFF33"/>
              </a:solidFill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CCFF33"/>
                </a:solidFill>
              </a:rPr>
              <a:t>Cells </a:t>
            </a:r>
            <a:r>
              <a:rPr lang="en-US" sz="3600" b="1" dirty="0">
                <a:solidFill>
                  <a:srgbClr val="CCFF33"/>
                </a:solidFill>
              </a:rPr>
              <a:t>are the smallest units of living things</a:t>
            </a:r>
            <a:endParaRPr lang="en-US" sz="3600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8" t="35447" r="13079" b="19898"/>
          <a:stretch/>
        </p:blipFill>
        <p:spPr bwMode="auto">
          <a:xfrm>
            <a:off x="9026769" y="0"/>
            <a:ext cx="3059724" cy="23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2952480"/>
            <a:ext cx="10068967" cy="20018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/>
              <a:t>Enzymes </a:t>
            </a:r>
            <a:r>
              <a:rPr lang="en-US" sz="3600" b="1" dirty="0" smtClean="0"/>
              <a:t>are NOT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/>
              <a:t> a. proteins </a:t>
            </a:r>
            <a:r>
              <a:rPr lang="en-US" sz="3600" b="1" dirty="0"/>
              <a:t>which help speed up reactions. </a:t>
            </a:r>
            <a:endParaRPr lang="en-US" sz="3600" b="1" dirty="0" smtClean="0"/>
          </a:p>
          <a:p>
            <a:pPr lvl="0">
              <a:lnSpc>
                <a:spcPct val="150000"/>
              </a:lnSpc>
            </a:pPr>
            <a:r>
              <a:rPr lang="en-US" sz="3600" b="1" dirty="0" smtClean="0"/>
              <a:t>b. They </a:t>
            </a:r>
            <a:r>
              <a:rPr lang="en-US" sz="3600" b="1" dirty="0"/>
              <a:t>combine materials based on </a:t>
            </a:r>
            <a:r>
              <a:rPr lang="en-US" sz="3600" b="1" dirty="0" smtClean="0"/>
              <a:t>shape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/>
              <a:t>c. They </a:t>
            </a:r>
            <a:r>
              <a:rPr lang="en-US" sz="3600" b="1" dirty="0"/>
              <a:t>influence the rate of chemical reactions. </a:t>
            </a:r>
            <a:endParaRPr lang="en-US" sz="3600" b="1" dirty="0" smtClean="0"/>
          </a:p>
          <a:p>
            <a:pPr lvl="0">
              <a:lnSpc>
                <a:spcPct val="150000"/>
              </a:lnSpc>
            </a:pPr>
            <a:r>
              <a:rPr lang="en-US" sz="3600" b="1" dirty="0" smtClean="0"/>
              <a:t>d. A, b and c are all correct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6146" name="Picture 2" descr="https://encrypted-tbn1.gstatic.com/images?q=tbn:ANd9GcRRxO6omtgGK5rLFzeUbiZNx2U5RoBIz2_mLoXYOI9tAwcV7MK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508" y="41274"/>
            <a:ext cx="3704492" cy="268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3118337"/>
            <a:ext cx="9811060" cy="2555631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CCFF33"/>
                </a:solidFill>
              </a:rPr>
              <a:t>Enzymes are proteins that combine based on shape and affect reactions.</a:t>
            </a:r>
            <a:endParaRPr lang="en-US" sz="3600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6146" name="Picture 2" descr="http://upload.wikimedia.org/wikipedia/commons/thumb/2/24/Induced_fit_diagram.svg/648px-Induced_fit_diagram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397" y="445477"/>
            <a:ext cx="7331635" cy="2862507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546171" y="468922"/>
            <a:ext cx="6328730" cy="492369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FFFF00"/>
                </a:solidFill>
              </a:rPr>
              <a:t>Covalent</a:t>
            </a:r>
            <a:r>
              <a:rPr lang="en-US" b="1" dirty="0" smtClean="0">
                <a:solidFill>
                  <a:srgbClr val="FFFF00"/>
                </a:solidFill>
              </a:rPr>
              <a:t>		Ionic		Peptides</a:t>
            </a:r>
            <a:endParaRPr lang="en-US" dirty="0">
              <a:solidFill>
                <a:srgbClr val="FFFF00"/>
              </a:solidFill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_________</a:t>
            </a:r>
            <a:r>
              <a:rPr lang="en-US" b="1" dirty="0" smtClean="0"/>
              <a:t>bonds -atoms </a:t>
            </a:r>
            <a:r>
              <a:rPr lang="en-US" b="1" dirty="0"/>
              <a:t>share </a:t>
            </a:r>
            <a:r>
              <a:rPr lang="en-US" b="1" dirty="0" smtClean="0"/>
              <a:t>electrons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________ </a:t>
            </a:r>
            <a:r>
              <a:rPr lang="en-US" b="1" dirty="0"/>
              <a:t>bonds </a:t>
            </a:r>
            <a:r>
              <a:rPr lang="en-US" b="1" dirty="0" smtClean="0"/>
              <a:t>-electrons </a:t>
            </a:r>
            <a:r>
              <a:rPr lang="en-US" b="1" dirty="0"/>
              <a:t>are transferred</a:t>
            </a:r>
            <a:r>
              <a:rPr lang="en-US" b="1" dirty="0" smtClean="0"/>
              <a:t>.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Proteins </a:t>
            </a:r>
            <a:r>
              <a:rPr lang="en-US" b="1" dirty="0"/>
              <a:t>have </a:t>
            </a:r>
            <a:r>
              <a:rPr lang="en-US" b="1" dirty="0" smtClean="0"/>
              <a:t>______________ bonds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https://encrypted-tbn3.gstatic.com/images?q=tbn:ANd9GcSUGoinyE5pbx-hVqKvco0uRzsFDI_P_n21QsEsod7OJy-yFiiJc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0381"/>
            <a:ext cx="5017477" cy="281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t2.gstatic.com/images?q=tbn:ANd9GcRhnCRv2X0UzXkR5MVkslGAekzSTmzgTJn9MNR-r18qZtsy4w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766" y="445477"/>
            <a:ext cx="5142235" cy="352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15832" y="750277"/>
            <a:ext cx="6190322" cy="471991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rgbClr val="CCFF33"/>
                </a:solidFill>
              </a:rPr>
              <a:t>Covalent</a:t>
            </a:r>
            <a:r>
              <a:rPr lang="en-US" sz="3600" b="1" dirty="0"/>
              <a:t> bonds </a:t>
            </a:r>
            <a:r>
              <a:rPr lang="en-US" sz="3600" b="1" dirty="0" smtClean="0"/>
              <a:t>-atoms </a:t>
            </a:r>
            <a:r>
              <a:rPr lang="en-US" sz="3600" b="1" dirty="0"/>
              <a:t>share electrons, </a:t>
            </a:r>
            <a:endParaRPr lang="en-US" sz="3600" b="1" dirty="0" smtClean="0"/>
          </a:p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rgbClr val="CCFF33"/>
                </a:solidFill>
              </a:rPr>
              <a:t>ionic </a:t>
            </a:r>
            <a:r>
              <a:rPr lang="en-US" sz="3600" b="1" dirty="0"/>
              <a:t>bonds </a:t>
            </a:r>
            <a:r>
              <a:rPr lang="en-US" sz="3600" b="1" dirty="0" smtClean="0"/>
              <a:t>-electrons </a:t>
            </a:r>
            <a:r>
              <a:rPr lang="en-US" sz="3600" b="1" dirty="0"/>
              <a:t>are transferred. </a:t>
            </a:r>
            <a:endParaRPr lang="en-US" sz="3600" b="1" dirty="0" smtClean="0"/>
          </a:p>
          <a:p>
            <a:pPr lvl="0">
              <a:lnSpc>
                <a:spcPct val="150000"/>
              </a:lnSpc>
            </a:pPr>
            <a:r>
              <a:rPr lang="en-US" sz="3600" b="1" dirty="0" smtClean="0"/>
              <a:t>Proteins </a:t>
            </a:r>
            <a:r>
              <a:rPr lang="en-US" sz="3600" b="1" dirty="0"/>
              <a:t>have </a:t>
            </a:r>
            <a:r>
              <a:rPr lang="en-US" sz="3600" b="1" dirty="0">
                <a:solidFill>
                  <a:srgbClr val="CCFF33"/>
                </a:solidFill>
              </a:rPr>
              <a:t>peptide bonds </a:t>
            </a:r>
            <a:endParaRPr lang="en-US" sz="3600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649696" y="3444850"/>
            <a:ext cx="8885530" cy="20018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/>
              <a:t>Engelmann </a:t>
            </a:r>
            <a:r>
              <a:rPr lang="en-US" b="1" dirty="0" smtClean="0"/>
              <a:t>found that when </a:t>
            </a:r>
            <a:r>
              <a:rPr lang="en-US" b="1" dirty="0"/>
              <a:t>microbes were added they would move to where there was more </a:t>
            </a:r>
            <a:r>
              <a:rPr lang="en-US" b="1" dirty="0" smtClean="0"/>
              <a:t>__________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  <p:sp>
        <p:nvSpPr>
          <p:cNvPr id="2" name="AutoShape 2" descr="data:image/jpeg;base64,/9j/4AAQSkZJRgABAQAAAQABAAD/2wCEAAkGBhMSEBMUEhQVFRQUGBcYGBcYFhUWGBcYGhgXFRUWGBgXGyYeGBkjHxgaIC8hIycpLCwsGB4yNTAqNSYrLCkBCQoKDgwOGg8PGiskHCQpLC40LCwpKS4qLy4pLC0sMCwsLCwvLCkpLCwtLCwsLzQsKiwsLCwpLC4pKSksLCksKf/AABEIAJEBWwMBIgACEQEDEQH/xAAbAAEAAgMBAQAAAAAAAAAAAAAAAwUCBAYBB//EAEgQAAEDAgMDBwkFBgMIAwAAAAEAAhEDIQQSMUFRYQUTInGBkfAGMkJSk6Gx0dIHFlOiwRQXI2Lh8RVygjM0Q0SDkrPDwuLy/8QAGgEBAAMBAQEAAAAAAAAAAAAAAAEDBAIFBv/EADMRAAIBAgMFBgUFAAMAAAAAAAABAgMREiExBBNBUZEUIjJSYXFCgaGxwQUV0eHwcrLx/9oADAMBAAIRAxEAPwD7iiIgCIiAIiIAua8svKaphOa5trHc5nnNNsuSIgj1iulXBfaj/wAt/wBX/wBa7gryzLaSTmkzT/eZiPw6Xc/6k/eZiPw6Xc/6lyC8LoEmwC04I8j0NzT5HYfvMxH4dLuf9SD7S8R+HS7n/UuA/wAaabsZUe31mt6JjWC4iexet5bpjzm1Gf5qbo7wCFGGBw4UuR9AH2k4j8Ol3P8AqWX7yK/4dLuf9S4jDcoUqnmVGO4Bwnu1W2ArY04PgZKkUtDrf3j1/wAOl3P+pP3jV/w6Xc/6lya9WiNCm+B5dapJaM6v941f8Ol3P+pP3jV/w6Xc/wCpcoiu7NS8pg7RU5nWD7Ra/wCHS7n/AFLMfaFX/Dpdz/qXJNUjVkrUYR0RzLaavmOrH2gV/Upfn+pZff6t6lP831LlmrJeRUbTyKHtVbzHT/f6t6lP831J9/q3qU/zfUuYRV4mR2ut5jraPlxWPoU/zfUt6l5U1D6LPzfNcdhVb4dZKtWa0Z6Oz1pyWbOmpcuPOxvv+a3KXKDjsHvVFh1Z4deTW2yutJM9mkk9TdONO4KJ3KTtw96wctd6pjttd/GzVGnF8CZ3K7tzff8ANRP5dePRb7/mtZ61qi1R2us/iNMaFN8Dcd5R1PVZ7/moXeVNQeiz83zVfUWtUWmO0VOZpjs1J/CWbvK+qPRZ+b5qJ3lrWHoU/wA3zVPUWtUWiNafM0R2Og/hReffqt6lPud9Sffqt6lPud9S5xeK3eS5lvYqHlR0n36repT7nfUn36repT7nfUubRN5LmT2Kh5UdJ9+q3qU+531J9+q3qU+531Lm0TeS5jsVDyo6UeXNb1Kfc76l26+St1C+tLRRk5XueR+pUKdLDgVr3/AREV55AREQBERAFwX2o/8ALf8AV/8AWu9Xzn7YsUabMMQJcTUawb3HmwB1beoLuGUi2i7TTOKqVWt84gdZA+Kq8TXGIdkaQaTbvI0efRYCNRtPUAvaHJjAQXtFR5uXO6RJtMSIA3AW01lbjacEQBEbBAGhmI3x+ui05s9F3lqDpw7gNRa9jw+UL3bs2e8W04Lwfpbxa1ivcpk2EX/pqF0g9CPEYKm+72McNZI02wDPi6w/wemNr43CrVjfYB0aR39a2m6xu67D3WFu7gFnkubCPAg22gn+srtRTMFU0TybkvSqPp/6i5p/0vJBHVHvlbWC5SJdzdUBtQTEea8DUsJ941ClZc/34dW8e7RQYnBCo0hwiCCCLFpnVpiQY+UK+CtnE8ytZ5MskVTSqYltppVItLszHdsAg9cLMctZf9tTdS/m85n/AHDTtAWneLjl/uh5u7fDP/dS1apGqGjUDgC0gg6EGQe0KZqzbQZ5EjVksWrJeFV1KJahERVHJtYVW+HVRhVb4dYq56my6Frh1Z4dVmHVnh14lc+goaErlrvWw5a71ngbIGu9a1RbL1rVFsgbIGrUWtUWzUWniaoa0ucQGtEkkwABqSdgWyBqgQVFVcq8q06IGcnM6zWNGZ7j/K0fHRa7+Wq9a+GogUz5tWqSMwv020gJcLWkibWUGG5NDHFzialV+tRxuY2NgQ1txDQY61tjG2pYqjeUOvD+/sab8O7EnPXGWmLso5tbxmqlpu7hMN2ypeTqxo1RQc4upvnmXGSQROak4nWwkbYst4sOYWEWmx7TcdVpWlyphTUplrbVBD6ZGx7YcCLAXMjXbtkq698iXDD3lr9/T/aFyi1+TsaK1JlQaPaDG47R2GR2LYXBsTTV0ERFBJ63UL62vkjdQvra1bPxPC/V/g+f4CIi0nhhERAEREAXzj7XMPL8G4k9DnjEDUikJvtAJ719HXz77WP+V4mqP/Gu4eJFtHxo+fu8bTx7PFkjbf47AJ6Q22XgHZ4k7uOzfuv5lgxG75x8R26XvqPSPXfM2vrPu2z1aLIAzPdt4akeJWMbP7nvjj/ZIuRB+cDt38dylEPQk8W3GNYMjr/spAIO3wZNyJ2E+Ao8o092/YNvV38be5bkX+ezj17fN4WtiYapkNg3QPhEwbH57YWUdd+rTWJInRYhs293gzx/qvA2ZBn+hME7/jsM7VfE8qsZ7eo7NNsXGhvH95XmXUHaOFxERsJ1AQCddd2kbd/X3cL+NE7Dbrm953//AK1urzzjUdydDi+g7mn3kATTcR6zRtPCCt7A8qS7m6rebq3gei+NTTdtHDVGNnr4bNeI8Gyjr4JtVmVwNtI85pglrmkCQdN0R2LDWVtBJqWUv7/st2rJVXI+MfmdRqnM9gBD/XYZAdGwyIPYdqtV49TUxVIuMrMIiKorNrCq3w6qMKrfDrFXPU2XQtcOrPDqsw6s8OvErn0FDQlctd62HLVxNVrWuc4hrWgkkmAABJJJ0Czw1NkSF61MRVDQXOIAAkkmAANSSdAufr8vYrEjNhWto4czFeowvfUA1dTpSAGnYXkTsGkwYjyezkftVeriADZr8raU2IdzbA1jrT52YDjofThSt4n/AD/H1NEZ8kYO5dxGIk4SmwUtlasHxU1vTY2Dlt5ziAVp4jkyrWLTiqoeyZFKmzIwmxaXBxLqmw5TYHYVdVqYaGwDF+I9U2JIjhaeKgqsiRcTPadLEwCDA7SLmQRrjK3hRfGN/E7kD22BvA7dJ9azYgjXb1TBVJ4yb7CZAbNto2cL2tKmrNAI1gze9sxMG54A6jSYtbXqNi129h7dYsLacYkyVdE2RIoiDeBHHTb0tNYidlkdu3yd5m4Mjdr/AEKxLIcBBg26puBrw2G25egDQ2GukcTrHGIGw2te4uNLAU+bxjmMsypS5wtkkF+cNztnQmb9iulQ8qMNN7K7WkmlZw2upkdNupuPOFzccb3lKqHNDmmWuAII2g3BSXMii7Nx9fuZIiLg0HrdQvra+SN1C+trVs/E8L9X+D5/gIiLSeGEREAREQBfP/tWP+69dX/1r6Avn32sH/dePOj/AMa7h4kW0fGj59p4I6xpr162Xsxu+GzSw00XgM7R2xtvp27u5eNOyRoN3A9/DgLb9R6Z6R33G6Re2kLIOv4E9gHWscvj36dviV6JmOrZu3R422Uo5ehmBu100sd1ojs4lSA32X999wGqjyW9xNtgOzs8XnKZkT402eBJ32siYap63ZGttmvm3AiNmzhvXs6i0HwDAG5ea7R7jwnx74TNM3HcNtu75RK0RPKrGTdbW32nfeCPEDcvJsRbwDeIhBe9tQdh2iPjw+XjXSNR7uvutrwGsXvPOM2a7tSbTGs2I469e5StNoMb999toiNnaFCzfI37DsOsm3eOxSMfaZ06thzX3TvMazsWOucSNUODMXSOjajHUxM2dLXgGRth0b1eKrxGEZUaWvylu4xxvMy0iN9u+YKeHrsH8PESBsqsD+zMC0zprdeNUWZXNKds7Mu0VR/iGIYJfTp1Bvp1Mp/7X2Oo9LasmeUtD0y6kd1Rpb19K7T3qqxVuZ8Ff2zL/Cq3w65JnlPR0pZq7tjaYLu9xhre0raYMVWHTqjDsPo0SHPi/nVn2ERcMFt6yVoN65HpbNBpZ5HWYnlejh25q9VlMfzuAJ6hqexRUvLhjgeYw2LxAHpMolrdmjqpbOo03qr5N5Ao0CXsa0vOr3Dnahu703kuMwRA/wDsuiY7aXSDfUXvnDs0iRA1BsTPogLyaqprhf6f7qe5SNN3lTinDocn1L6F+Iw7B+Vzt40nULQxPJtfFwca9go6/s9HOWE2LTWqObmqAEjow1oIvMQr6oSwTmbcieiNl+BIgT+oIlRVBsJkGIBIA1mZkSDnFxaeJAFUJJPupLr+TVFcyCoTGzfoBEZRIdEmCANPN32WviQDJt1iYDhnAJMabLwBB2qZ7ssS4XMmzRsbJm2gIMwBIBtZpgeIsSJtA0gi0az6VtZA25ir4GuJDWcdbbTpBubXAk7Ztw4rWrxM21kG8AzeTG0bdxspqjssDMLzsaNbG+y5sbdui16lrSJFxo2LZYj/AE2sbbCAZ1RNUSF7jbTuA1J3C83njuutZ8SD1EG4GjJExftvoNqnqWOWR6Q0A1J42vbtIvMjXqdcnZMDXZB22vI2jSFoiaYEYJBGlo2AbpFhpp/RYm3A7NRa8jTUcbmL6L1rToLiIHR6js28NsabVK3BVD6DjxLTtM6du7u2WlrklqRF0btI0jZpAGn9VocmP5isaB/2by51EwQBcl9K+7UcJGxW7eTa2mR8AD0Ds3b/AJgWEX1+UvJuvVploY4PbDmuiIe27CO23VmvdSmtGUzqwXeUldeq6G4ikwWBrvpsc+k5jnNBc0wC0xca71P/AIXV9Q94+a4ui9bTRavjXVGq3UL62vmDeSqvq+9vzX08LTs/E8X9UqwqYMEk9dHfkERFqPHCIiAIiIAqDyrYIpkgGM0S0GJy7xwV+ua8rqhz4dmx5eO4Nv43rmV3F2K6rtG5SYWr0wwtAJBIOVoBjdAHgLLHYxzAYGmsRv49cLLlqllY17LPYRl7YB7FJyfRD6eZ1xUG3cb+OpWSpx7sUl65Lh/J52KWeb9CPF1nc1LDBIlsAX27R4lZcnVnPpNe43jpaWIsZ8bVr8mU+nzZM5OkP8pNvf8AovH1clY0dlXpCNl7iNNnuRRheUsKtwy1OcUss2Z8nYl7n1GySGRc5STPUAsK2PcK7Gz0XGJtB92sx3rLlHDmjlqt9EQ8bxv6xPuC9xeEnDuO0dMHgN3Yo3cbxi4rm3ZDFKzzZhjMY5lZoOUscI0HneCFJiaVMPYCymc9rtEzdwO7Z71rmjz9Bz9p0/zN1+XatmtRDqTRU1ytvtBj3KKcIJ45K2uXsS5Ss0nyD8OwZoosJaJjKNd2iww7WPaIpUw46gsFiJB2dan5JxA5olx6bTDusad61KFXm62d3mVT/wBrrSepThv3PiefshifivkY0K+Wq5lRjBqWnIwW2DTalWtkOYsbkMAdBnRO06bvgsPKSmczXtN2xPfIKtKlEVcPGgLQRwOvxCswwnUuksK19zi8kmr5mtyg/m2AtY1x3ZW+btIt1KHlF5ZSbUa2mdt2M0Nxs6vAWPIRdVzB5PQsN8EEAdkFYclEueaNS4pzxBb8r+IVeGN28K1svbmTdvibTHTRDwxnSbYFjd1gbaKPBHMw85Tp5ma9FsGZjT4LDkvpvdTggMcdfVJWPLEU6zXNJh7oeOzX9VxGEVislyXqyW3ZPqSYKs1zzTdSptMA2Ah3GCFO0U8vRa2JIB6tRbxdYco0zz1AsiGEZt8Egd3zUPJ1INruY4mCXOaOom3jcuJU6cu6kr2XXi/kdqUl7XJauMdTqCmWtyvEiJmY2ybxHwUuO5QdRFMwA0mDvAiQB42KLlyhzhbl1pnNPAXIHHTuUnKDhWblbBDhY7JOncupU6MbywprTTiQp1NLmdTGPNIuEFupEEhwi8Xt19ayweP5wZmwRvuOw93uC0+TsSOY5v0my0g7pP8AZOTAaNTIfMeMw01uR8I7lK2ak54GldK7y1J307Yr6mZ5U/imi+mANlxebnUbb+9e43H829oLAWkXdNwfNvv19618dhiQarR0mbeuZ7l7iG/tDC4bBmH+mxHxVao0nFSUfE7ex069VXWJ5G3yjieapFwY0kaDZrc9S9FcFjXBrelfTv7Z/VQYOvzzWNdeOi7jvnrELWwJy1n0T6Bkcdp/RdzowliUYrJpL8kKvUTTxPMsa1NgA6DZABAyiwsBG5auLxTqJY7IzI61mgEEnWYuI+CcsYgsdSPomQ6026J8dq2uUKHOy1sWaY3Ts/RRTpxWeFW0+d/wdTqzldYn19DPFOc1k5iDsiNy08Di3PoBxdLzIN77Yt40WWAxJqBjTqwwb3tt90KLE0ubxbHA9CoQCBsP9/1V9vEorTJZFDejPOTa7nAMeSXhxmdY8Ss2yzEmk4kh/SaSdLeb7l5jGhmJFaYEhrtxEQSTv+Sx5SolwNVvoEGeG/4KcpS/5P8A6/2c5pexHiwaWKb6lSJvpsJ7IntW3yuxwH8MnMANN2222yjxLBiBmiYAcADuHSA9464U3IGI5wFx1EAzvTeNu652+SJtwIbYhjQLO37nDXvHuK+ihfNsARSxTgT0XTE2EyA2Nm8L6Sok23fg3kbNk0fPIIiLg2hERAEREAXNeWmEL208vntzFv5ZC6Vc15Yco06XNGo/LOeOi50xlnQdS6g1F3ZVWg5wcY6lVTq88Wk6AX4H0h327Fp4evzLn0TaTLercPG9aGE5cw9Iuy1HkOdP+zO/Z4vC9xHK2HqPa8Vcr2EEZqdTSRYiPF+KnJRdr3l6PL6GN7NWyeF5FxXZzLRUF8oIdbWSDHujtWviqDqjBWZ5zTmb1bY93cVjW5ZoPbHPshw/m04WUGC5Uo02ZDiGkDSGut/RdXpqyz7umTz+hy9nrO/deZuPd+0ttoW6aX/v+ixwWKzU20r5mnKR1G3u+C1sPyzhqYIFUkEl1qb5vfYNFDT5Xw4qmo2qRPnA0332zpYwD4K4UU4tZ958nl6EujVTTwllUeKBLI6L3DLa0kX4TI96kqv/AIzGHQtkcSJkKtx3KVCq2DWg2I6D5EbdOK9xXKOHqFrufyOZocr+64F1MrTmk1Ky9H/sznBOKZLj35cQIPQqGHbg4DXxxVxiIbTIgG0AHQnZKo63KWGLXNdVDpH4bzB3iywp8s0coDq0xIH8N+/TTW8eCo76i54Xj9n/AAc2ztw90b3JdJtWmQ4y6MrhtDtv9OpQYJz2l1AxYgiNoOvZtULuVKHONe2sRAgtFN3SHGB8+CPxeGc9rxWhwOuV1+B4f1XUlFR3dmk9XZ/wc565ZeqMsY/9mrAicrxBO7f3QD1JynSNIsqtOsB23om3wML3FYqhVbDqv5XWOzZZeMrUSwNfWDrROVwkCY7o16lTKtHX5aPTmRh1V1z1WpNi6wpOpVQZa4EHqNwOu89izxmF5yi95udW8f7rRaaXMmma7TeQcruiePjaVt0cdRFNrOeByj1XXgeO9dTq01bA/DorMLO97Z+qJOSaudged8do8DvWeOJZ/EA81xJtJgtI7piVp8n1qVNzoqtLSZADXCCNSTEDit59dj/T4xB4fPxCrdalSzjm7Pq2WKMpqxnybWDqfO+sNPcfeFXciEMxD2GzTdvX/b4LYweGDGZecLmzI6JgcJ0199tsKXEckB7mlry1zNoaT6UD3z3Hcue1bPGVnLur7nW5qtXSzNHlUGnXztEtd5446nqn4ytvltjHspuE2uCLHL/e/Yp6uAa5pBLocImDFzYg6aiVHh+TAxuUuLg3+XQEm3uJ6r6Ljt1JxxKSxN/Q67LUvbDl+STC1GnDTrmbf/MRBHYtXkCpkc+k7S5ZOsTpx1le4Tk8MJAqHK42GSL7IdobbtRfQL2rhGF7ageRliejrab6RY+8K1bVQU8pd1LL3HZq7SeF3NTDO5nEajmnExpabddrBT4ygC2pW0e2LjrnxwK9xeEpvblL4MyDlO6/WP6LNtamKZa58iIPQcJtx07dqU9qheMm+d8n8iex1ndKD9CTo1qTC4WInqItZRch8oecyrZ+v+YD9erVRt5TpNaGZXgAGJEGBHfv/qQsa3KFB0FwdIsDFxsgRbb23SO1Q+/Vt/guf6ftOqiYVHc3XFaCGkkP3X8e5blegKrXmRvadYOz3fFalTlXDuaWuD43ZTOo4rOny5Ra2AHx1TN/83jYuVXilG97rXLj1Ov23aM+5kxgDnoVGVD0wY42813x64Uvk9Xmm+m/VpII3tNlpDlWgHEinUmxOzW15d1cO4x7/jlIEOFN8kRMiSNx36fDYV1DaIJ6O1vrxJ/a9qfw/wDgwNbmH1GGctQ9Anft8cAp24vmawJ82o2D1izT8O9atblii7Wk45f5iNRefHHRS1eUaVRrc9IkaiXEESojtEVLE09LcNTr9o2tqyjx5o2sVhA+kSfPBkH9O35L6EF84HK405sRs6RX0cJTniWFcPvxLex1dmd6itf8HqIitAREQBERAFXcr+T9DFZOfZmyTl6TmxMT5pE6DuViiEp20OWxX2e4PI7JSOeLfxamva5Tfu9wP4R9pV+pdGinE+ZOOXM5wfZ9gfwj7Sr9Sfu+wP4R9rV+qy6NExPmMcuZzo+z/BfhH2lX6k+4GC/Cd7Wr9Vl0SKcUuZF2znR5AYIf8I+0q/UvR5AYL8J3tav1LoUU45c2cuKeqOdb5AYIf8I+0q/Ug8gMF+E72tX6tOC6JE3k+b6nO7jyXQ54eQOC/CPtKv1KLCeQWFyDPTdm9L+LUvrrDrrpkUOcnqxu4cl0KD7iYP8ADd7Sp9S8+4mD05t3tav1LoEXJG6h5V0KD7jYP8N3tKn1Lz7iYP8ADd7Wr9WttV0CKLIbqHlXRFEPInCDRjh/1Kn1LMeR+G9V/tan1f3V0ihwi+B0oRWiKn7sUNz/AGjx8DxPesz5PUf5+rnKkbZtMXkzv2yrNFzuab+FdEdp2K5/INI65/aPHwK16Pk7TM589nHL/EfAbaLAxFtOE6q5RRuaflXRE4nzKt3k3ROof7R43bjwHcNyxPkvQkGH20/iVOH82lhbYrZFO6h5V0ROOXNlO7yUw51a72lT6rrw+SGGmS15PGrUP/y4nqlXKKd3DkuhO8nzfUpHeRuFOrHe0qfVfU96xPkVhJnI6eNWqfi5XqKcEeQ31TzPqyh+5GEmebd7Sp9SDyHwmvNu9rVPxd4gK+RMK5E76p5n1ZQ/cfCfhu9pV+pRP8h8NnbFN2XpZv4lTdbV2/cujRMK5DfVPM+rKEeRGEmebd7Sp9Sz+5mF9R3tav1K7RMMeQ39XzPqyk+5uF9R3tKn1K7RFKSWhzKcp+Jt+7CLxzgASbAancuXwn2hYb9kZi8S9uHpVnvFHO4l1RjXFrX5Q2QXAZoEwCJKk4OpRUNPytpuxWHotyupYqk+pQrNeHNqOpkGpTgCxykOBm8OFovfIAiIgCIiAIiIAiIgCIiAIiIAiIgCIiAIiIAiIgCIiAIiIAiIgCIiAIiIAiIgCIiAIiIAiIgCIiA1eVcIatCrTBg1Kb2A7szS2fevmnIXJmJdh+SsThqVOrVwFKtha2HqVOaLalqTyHZXBrgWXkXa4RqvqOIzZHZIzQcs6TFp4Sqmpi8U02pBwgmSWhxiIBymA430EWGySAOVbybU/buSKDm0G1cM3EYmu3DsyUqbXg02NaP5nuI/myPK+iKkfiMZnyinT0JzXykAENbM6k/r1LapPxEvzBsZOjETmyttrvza20vqgLFFSZ8buZ+Xt9LqvvL7QGzLiKmLa5xYym9pzQC6CI829pn9OMAC2RVP7Ri5/wBnT2XzaWEzfZfr4JWrYoOdlY0tzNgS3zcrS4C4vOYSdwteQBbIqZ+KxlopUxtMuGs2bM++OxTsrYnK6WMDrFt7G9w65gkXtO25iSBZIq0PxJY4ZWNfIykHoxIzHUmYkxHC+q134jGzanTgRtF7GT520xbdtvYC6RUxxWMaCTTYYBMAknU2ABuQON42aqX9oxRdHNsDctjmuHZJiJ0z26u9AWiKnFbGA5clNwnz80WImYtJBtoJjZKkw9fFEjPTptEX6U34X7fEoC0RUbMTjQy9OmSAPSubmRAsDEd3G0jcRjD/AMOkLj0pgTc636vegLhFV1a2JBJaxrpiBLQB0RN5k9LMDwiNqwNbGepS7z369ke9AW6KrwmMxJeQ+kA0SJBiSACIk3B3/KThSqYzK7M2mXCIg2NnZjv1yi42lAW6Klw+KxhLSabA0m4NnBsgTGbWJPaBsWdXE4wExSpkbOns7/HDYBboqiriMZspUzY3zabrEiY6xMbJtaUScozCHQJ69qAzREQBERAEREAREQBERAEREAREQBERAEREAREQBERAEREAREQBERAEREAREQBERAEREAREQBERAAiIgCIiAIiIAiIgCIiAIiIAiIgCIiAIiIAiIgCIi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2" b="30218"/>
          <a:stretch/>
        </p:blipFill>
        <p:spPr bwMode="auto">
          <a:xfrm>
            <a:off x="3399692" y="517892"/>
            <a:ext cx="7348864" cy="2553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2858695"/>
            <a:ext cx="10162752" cy="20018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/>
              <a:t>Engelmann knew if photosynthesis was taking place in his experiment, then oxygen would be produced. When microbes were added they would move to where there was more </a:t>
            </a:r>
            <a:r>
              <a:rPr lang="en-US" sz="3600" b="1" dirty="0">
                <a:solidFill>
                  <a:srgbClr val="CCFF33"/>
                </a:solidFill>
              </a:rPr>
              <a:t>oxygen. </a:t>
            </a:r>
            <a:endParaRPr lang="en-US" sz="3600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2" b="30218"/>
          <a:stretch/>
        </p:blipFill>
        <p:spPr bwMode="auto">
          <a:xfrm>
            <a:off x="3071446" y="0"/>
            <a:ext cx="6166339" cy="214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01969" y="1873957"/>
            <a:ext cx="10879016" cy="20018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Match the following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 lvl="0">
              <a:lnSpc>
                <a:spcPct val="150000"/>
              </a:lnSpc>
            </a:pPr>
            <a:r>
              <a:rPr lang="en-US" b="1" dirty="0"/>
              <a:t>Dehydration </a:t>
            </a:r>
            <a:r>
              <a:rPr lang="en-US" b="1" dirty="0" smtClean="0"/>
              <a:t>synthesis      Hydrolysis	photolysis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____________ </a:t>
            </a:r>
            <a:r>
              <a:rPr lang="en-US" b="1" dirty="0"/>
              <a:t>is the breakdown of water</a:t>
            </a:r>
            <a:r>
              <a:rPr lang="en-US" b="1" dirty="0" smtClean="0"/>
              <a:t>.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___________- light </a:t>
            </a:r>
            <a:r>
              <a:rPr lang="en-US" b="1" dirty="0"/>
              <a:t>is used to breakdown </a:t>
            </a:r>
            <a:r>
              <a:rPr lang="en-US" b="1" dirty="0" smtClean="0"/>
              <a:t>water. 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- __________joins amino </a:t>
            </a:r>
            <a:r>
              <a:rPr lang="en-US" b="1" dirty="0"/>
              <a:t>acids by removing water. 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0" y="1873956"/>
            <a:ext cx="10480431" cy="2416689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1" dirty="0"/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CFF33"/>
                </a:solidFill>
              </a:rPr>
              <a:t>Hydrolysis</a:t>
            </a:r>
            <a:r>
              <a:rPr lang="en-US" b="1" dirty="0"/>
              <a:t> is the breakdown of </a:t>
            </a:r>
            <a:r>
              <a:rPr lang="en-US" b="1" dirty="0" smtClean="0"/>
              <a:t>water including amino acids by adding water to split the molecules</a:t>
            </a:r>
            <a:endParaRPr lang="en-US" b="1" dirty="0"/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CFF33"/>
                </a:solidFill>
              </a:rPr>
              <a:t> </a:t>
            </a:r>
            <a:r>
              <a:rPr lang="en-US" b="1" dirty="0" smtClean="0">
                <a:solidFill>
                  <a:srgbClr val="CCFF33"/>
                </a:solidFill>
              </a:rPr>
              <a:t>photolysis -</a:t>
            </a:r>
            <a:r>
              <a:rPr lang="en-US" b="1" dirty="0"/>
              <a:t>light is used to breakdown water. </a:t>
            </a:r>
            <a:endParaRPr lang="en-US" b="1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CFF33"/>
                </a:solidFill>
              </a:rPr>
              <a:t>dehydration synthesis- </a:t>
            </a:r>
            <a:r>
              <a:rPr lang="en-US" b="1" dirty="0" smtClean="0"/>
              <a:t>joins </a:t>
            </a:r>
            <a:r>
              <a:rPr lang="en-US" b="1" dirty="0"/>
              <a:t>amino acids by removing water.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F0"/>
                </a:solidFill>
              </a:rPr>
              <a:t>Removing water joins molecules (called dehydration synthesis  or condensation)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65125" y="3429000"/>
            <a:ext cx="9646936" cy="2001892"/>
          </a:xfrm>
        </p:spPr>
        <p:txBody>
          <a:bodyPr/>
          <a:lstStyle/>
          <a:p>
            <a:pPr lvl="0"/>
            <a:r>
              <a:rPr lang="en-US" sz="3600" b="1" dirty="0"/>
              <a:t>Plants appear green because </a:t>
            </a:r>
            <a:r>
              <a:rPr lang="en-US" sz="3600" b="1" dirty="0" smtClean="0"/>
              <a:t>they __________</a:t>
            </a:r>
          </a:p>
          <a:p>
            <a:pPr lvl="0"/>
            <a:r>
              <a:rPr lang="en-US" sz="3600" b="1" dirty="0" smtClean="0"/>
              <a:t>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  <p:sp>
        <p:nvSpPr>
          <p:cNvPr id="2" name="AutoShape 2" descr="data:image/jpeg;base64,/9j/4AAQSkZJRgABAQAAAQABAAD/2wCEAAkGBwgHBgkIBwgKCgkLDRYPDQwMDRsUFRAWIB0iIiAdHx8kKDQsJCYxJx8fLT0tMTU3Ojo6Iys/RD84QzQ5OjcBCgoKDQwNGg8PGjclHyU3Nzc3Nzc3Nzc3Nzc3Nzc3Nzc3Nzc3Nzc3Nzc3Nzc3Nzc3Nzc3Nzc3Nzc3Nzc3Nzc3N//AABEIAIAAqgMBIgACEQEDEQH/xAAcAAACAgMBAQAAAAAAAAAAAAAABQQGAQMHAgj/xAA4EAACAQMDAgQDBgUDBQAAAAABAgMABBEFEiEGMRNBUWEUInEjMkKBkaEHFVKx0cLS4SQzU2Ry/8QAGgEAAgMBAQAAAAAAAAAAAAAAAAQCAwUBBv/EACYRAAICAgEEAgIDAQAAAAAAAAABAgMEERITITFBBVEiMhQjgUL/2gAMAwEAAhEDEQA/AO41D1e8/l2mXd6IJbg28LSiGIZeTaM4A9TUytF7bR3lrNbTGQRyoUYxuUYAjHDDkH3FAFc6e6xt9Thje6FrE01x8PCbS6+JR22M+MhVKkBGyGUduM1Ii600SeeCGG4mZpxGUPw0gT7TPh5bbhd2COa1no2wZvGe7vnvPGSYXZmHigorIBnGMbZHHbzrbadIaXaQxxQ+PsjNuV3S5OYT8nP9/WgBXb9YaZqdpE2owPDvS3khhgaWWVnlVztARQTgKTkE8AkgY5jWHUPTk+qRwoL1oDFBLa3W+4dZTNv2hhj5T8mBuPO7FT7noq2gt4P5O5juIDCI3klYFVjV1G1l5B2uwPByDXvROibDTtOtIJ5ZJp4YrVXkU7Q5tyxQgeXLGgDd09BpGv6HbX9vZXEEFxFtEUryI20ccjPPbv8AvTMaHYqxIWfkkkfEy4ORg5G7mtmi6bBpGnxWNq8jQQ5EfiNkgZzjNT6AFo0OxUALHKoXttuJB/qoi0SziZGT4jK9t11K365bn86ZUUALjotkRGCkv2ROw+PJkZxnndnHyjihdFslYMqz5ByM3Up/1UxooAWHQrIlsi45/wDbl/3VltFsmQptmVS275LmQc/k1MHJCkjuBXNdJ681OIRXGqAXEMtnJceFHZNCQwdEUI5YiTJfngY70AXo6HYlixWfJ5P/AFUv+6vT6PZyJtZZsccfEyeXb8XuapWt9caugZ7GwW1EFldTTC5UsTJGUC7e2VO8HPn7Uyk6/hRp8aXdtGszW8EgHyyyCZYcE9l+duOewJ9qALNY6bBYszQeNlwA3iTO/b/6Jwam1Srrre6s7pxd6SyQrAh2LMrv4zT+CFyCRtzg57+2eK03/XVy1hIbDSpo7mJFef4ghfBBmMfY4LA7WOR5Y+lAF7oqp671Hc6f1ELBCgt9lkc+HuYtNcmJh3HGAPp357Uvu+vLmWOEWOmOjzNBJCZJEIliedYu2flY5J57e/IoAvlFVXQuqbnV9ajtF08Q25tpnkZpAXSWKcxMvHBGVPNWqgArXKpZeDWysUAKTfGKXY9S1mEiZWoOvWbND40Q+Yd8Uk03VdkhjkJBHGKy8i2dTNCOOrq+UPKLE90UbB7V5nuGaIshyRUO6PiR74+RS6G+Mcm1/wBKlj5sZPuZVu6paZJOsGKTaxpnZamkhALDB/aqh1DGVXx4TwfSkum680UvhStg+ua3FXzjuJfVKM+x14EEZFZqv9P6wlyghdst+E+tWAUtJcXphODi9MKKKK4RMMMil8miaW8CQPp1o0McTQpGYVKrG33lAx2OBke1MaKAFS9P6MkPw66VZCHY8ezwFwVcguO3YkAn1xWJdB0RnupJdMsS12u24LQL9qMjO7jnsP0FSr5DsLiQrjuM8GkV3cYHc/maycv5OWPZ0+G/9LFBOO9kxtK6dIjtjYacVERgSMQqcITuK49CRnHrzW1+mNDlW3WXSLB1tgRAGgU+GCd3HHHPP1qv6fNv1e1Hf7SrxTWFkSvg5SWipST3ohz6ZZXFx8RcWdvLN8g8R4wW+Rt6c+zcj0PNJtK6J0nTr+6vdnxEtw4c+LDEApD7wcIi5O7B3Nk8DmrLRTh0hRaVYQ3CXENlbxzJv2yJGAw3tufn3bk+pqbRRQAUUUUAYYBlIIyDVI6m0prSf4q3X5Sc8VeK0XdulzC0UgBBFUX0q2OhnFyHRZy9eyo6NfiRRHIeDRqdptO9TxS3UbWXSb48HYTmntlcJeW2wkbvKvM2RlRZsd+QxY2w6kPDFtvIssbQS4KkYINUzqTSnsrkyRj3B9quV7btbyllFebiBNSsmjYDxAOCa9L8Zm+meci3VPTKvoGpspUbirAjHNdU0XUVvrYc/aLwwrit9bS6beFsEAGrX01rLROkitz5j1Fa99Skto14tXQ17Oois1CGpWq2y3Ek8aRkfiOKLLU7W+Zltpg5XvwR/es5zinpvuKNpPTJteWYKCTwB51knAye1J9TvRyiH5R396VzMuONXyfn0TjHbNOp33iHAOFXy9ar13cFjgck8YHnWy8ue9N+nNIIdb68T5zzEhH3fc+9YGPTZl28pefZXbNyfCIl061urXqCyS5iKFmyM9jwav8AWt4Y5GRnQEocqSOxrZXpKKFSnFEa4cNhRRRV5YFFFFABRRRmgAooooAWa1pqX9qwwPEA4NUm1llsLsxS8YNdIqq9Y6fEts17nbs+97/Ss/OxlOPJGngZSj/VZ+rPbhL233LywFIp5Rp75l4XyHqaX6R1BJBIQ5Ujtg1nWi13mUHOawabXVPQl8li8XuJG1t01CMzBQMD5gO/1qoRao1hdbIxx5E/4p/aTtE+1xkdufSlXUWljHjwjKtzx5V6/By+ceDZlUXzg9Da2vmnIJkLFh3PlTnStVl0yYyW+1iwwQ3Oa59pF+YZPCkq86Fa/EL8RMPsV+6P6z/is/5StY/92xqyl2tWV+fZZ4NV1C5i8a5l2I33Y1XHHrSu9uznlv3rN5eYBpHc3O5/avMpW5NnOb2FtnTjxTLV05BBcsLu8dfDRsIjH7xHmfarlDPHJjYyn6GuSfFSkbUXaB51tsL64tbxHjbJzjv61vY93RioqJRXdrto67RUeK6ik+5IrY9Dmt4IIzWsnscM0UUV0AooooA1zJujIBwfI0iGvfAXhtdVUxj8Mvl+ft71YahanptrqcBhu49w/CRwVPsahNPzElFrxIlI6yAMjBlIyCOxr3VGuP5t0YrTRI1/pQOWQcNGPX2/t9Kkw/xK6XeDxJNQML45hkibePyAOfyrkbF4fZnJpR99i2yyJEjPIwVFGWYnAArlHWHViand7IHPwkf/AG/LcfNjSbrj+IkuuMbPTg0GnA87uHm+voPaqaJXnOS+BVF0+X4rwKWXb7RH/wAcHlzGe1WHTL0TJskPGKpVuFjb5Tk01tJWjcMM49qxcrHXo2MO9ZVfSn5Q81K3KHcg96xbSJLF4E3ORg1NtCLyAKw+byrTDpU0l6FQFV7ux7AVDFy+l+z8GRlYsoWfihLbdLtcanl8paxnLsPxew+tXF7hEjEcYCqoAVR5AVJuCkduIYxhVHFVXWL4WKM7fQL5k1OzIs+SsS9Lwhjn0YcfZPkczSbeakpHbxJlwCcVXdNv2lHi5+Y9wKkXV7McYXA8jTksOWP2Fb6pxe/sl3dyFU7FAalzEuwJOSPM0BHlwxK/ma3RwAckg/Q1xJIpS+yRaXE0bqUlZWB4INdT0S4LWMK3Ewefbk5IzXLYEUn5WFMLea4hlEiThiPI12FzpeycLODOqis0s0PUVv7QPyHU7W+uKZ1rQmpxUkOp7WwoooqZ0KKKKAPLAEYIyK4V/EvQrG26ilGnKIwyq8qJ2RmycY/LP513ZjgZNcEnvW1bXtWnftPK5TPoD8v7ClMuXGKa8i+Q/wAdCqTpW4+FjuraT4m1fvJGOUbzVx+E/sfWow0dol+cGrNot9c6Zd+JaTNEx4OOzD3HY1drTqC0u8JqlpCGPdxGGU/UHtSqsUuzehWEYvy9HJRYuh+5j8qkxs8K4ANdR1HpbT9RT4jTHjjc+SHKN/iqdf6TLbyPDLGyuDzxUbYyj+3gn+dMtpkHTNReEjIyfc8U9i1q92kBYlUjyXvVelsWjAZRketboXkkXYO/rSkqKpd3EnPKum9uQ0/nMsr7HVQSfevVzpkGorm5GceSmlU0Rzk9xW+1uZoThcke9TqXRe6+zKZNt7JMOgWlohKK5z6uaiXdg6Zwu5fT0pul2HA3DyrU86bsL3PrVkr7Jfs9g7Z602JrZI0cCUACnKW0LRjw0LA84zUS5tFkxNn8q22M8kTBMZBPFQlZtHHLZJGmggMF2g9qmR6LHtJLsJB93HYmm9tbxC3DXJJcjiNPL6mt0UO44RSB7VZRjzse5rSGa6PcibpM/gKkMfCKMACrNC25ATSTTrAhgxFPY12LitiK0tDXg9UUUVIAooooA8TLvidRxuBFfP1tbPaXzgjlHI/Q4rv91IYrd3UZYA7R6muWXehyrOzlckkkmlMpb0im6O9CGSDEpZQcE5qXGxUCp7WDqOV/atD2zL5GkHD0LuBus72a2kEkEjIw9Dwfr61aykWv6b4gVROvH0Pp9KpXhsPI0w0fU5tLnLqu9GHzKTjNTraX4y8MlDt2fglHp67mDqQse3jDDlv+KSzae9tcmGWMxuozgjy9asZ6nvXl3KsSJ/49uf1NN4xaa/Z79gEiHBAPKn/FSVNc1xr8nOnCS1DyUSW2U4OD71HkiKHirfeaHtQ7W2nOCT2A9a2HQbZosSJLu/rB5/Sqlj2/RFY9jKZu4wGqLNb3NxLujJ47Vb5um492Y5SfZkxU7SdFaEksoPkOK5CmbmotaIqizemVayt5XQRyAg1PGnyRBZFQYHmeBVw/lb98D9K1nTZAeF/ar38e3/0Mfxl9mu1tGnAYYIPoc02s9OMZyRWzTIGjxuHamtaMI8YpMZPKIFHAxXqiipgFFFFABRRRQBhlDDBqLNYxP3UVLorjSYCiXSI2HC1An0FT2WrNWMVW6osi4plLm6f9FqHLoTAn5av+wHyrw0KHyqt4yI9NHO20aQdlrMFld2sniW7tG481roBtYz5ftXg2MR8h+lQ/jfRzpFOnN9ex+DdtuT0CgZ+uKn6eby2UIPtI/wClxnH0NWIWMQ8q9rbIvlXVRLly2HS772Q4I4pwC0JRj5HmpsVtGn3VFbVRR2FeqaSeu5aY2j0FYKKfIV6oroGAoHYVmiigAooooAKKKK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0" name="Picture 2" descr="https://encrypted-tbn1.gstatic.com/images?q=tbn:ANd9GcQC9uRzN3bl1Qm6eIHiT3aRGIJ_I69tdUfmCT7H4kWvojHYIeY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467" y="358408"/>
            <a:ext cx="4228856" cy="316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3116603"/>
            <a:ext cx="8885530" cy="20018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/>
              <a:t>Plants appear green because they </a:t>
            </a:r>
            <a:r>
              <a:rPr lang="en-US" sz="4000" b="1" dirty="0">
                <a:solidFill>
                  <a:srgbClr val="CCFF33"/>
                </a:solidFill>
              </a:rPr>
              <a:t>reflect green light and </a:t>
            </a:r>
            <a:r>
              <a:rPr lang="en-US" sz="4000" b="1" dirty="0" smtClean="0">
                <a:solidFill>
                  <a:srgbClr val="CCFF33"/>
                </a:solidFill>
              </a:rPr>
              <a:t>absorb </a:t>
            </a:r>
            <a:r>
              <a:rPr lang="en-US" sz="4000" b="1" dirty="0">
                <a:solidFill>
                  <a:srgbClr val="CCFF33"/>
                </a:solidFill>
              </a:rPr>
              <a:t>all other colors</a:t>
            </a:r>
            <a:r>
              <a:rPr lang="en-US" sz="3600" b="1" dirty="0"/>
              <a:t>. </a:t>
            </a:r>
            <a:r>
              <a:rPr lang="en-US" sz="3600" b="1" dirty="0" smtClean="0"/>
              <a:t> 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55090"/>
            <a:ext cx="3904517" cy="293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6"/>
            <a:ext cx="10350321" cy="35655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As </a:t>
            </a:r>
            <a:r>
              <a:rPr lang="en-US" sz="3600" b="1" dirty="0"/>
              <a:t>the cell increases in size, the surface area to volume ratio </a:t>
            </a:r>
            <a:r>
              <a:rPr lang="en-US" sz="3600" b="1" dirty="0" smtClean="0"/>
              <a:t>____________. </a:t>
            </a:r>
            <a:r>
              <a:rPr lang="en-US" sz="3600" b="1" dirty="0"/>
              <a:t>If the ratio is too small its surface area is too small to supply materials in to its volume.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" name="AutoShape 2" descr="data:image/jpeg;base64,/9j/4AAQSkZJRgABAQAAAQABAAD/2wCEAAkGBxQQEhUUEhQWFBQXFBUXFxQUFhQVFxcVFhQYFhcVFxQYHCggGBolHRgUITEhJSkrLi4uFx8zODMsNygtLisBCgoKDg0OGxAQGiwkHCQsLCwsLCwsLCwsLCwsLCwsLCwsLCwsLCwsLCwsLCwsLCwsLCwsLCwsLCwsLCw3KywsLP/AABEIAJIBWgMBIgACEQEDEQH/xAAbAAACAwEBAQAAAAAAAAAAAAAAAQMEBQIGB//EADsQAAEDAgMFBgQFAwQDAQAAAAEAAhEDIQQSMQVBUWFxEyKBkaHwMrHB0QYjQlLhFXLxFDNighaywlP/xAAYAQEBAQEBAAAAAAAAAAAAAAAAAQIDBP/EACQRAQEAAgICAgEFAQAAAAAAAAABAhEDMRJBIVEyEyJCYZFx/9oADAMBAAIRAxEAPwD7ghCEAhCQKBoQlKAKRC6XIQJNCSByhJNAQkhNAkJlOEBCcJQnCAXJRKCgSEIQMJQghCBhckLqUIlUsVtBtN9NhnNUcWtAvMNLiTwAAUH9fw8kdqy0zc2LXBh3X7xA6qfFbOpVKjKr2NL2GWvIEixGv/Z3ms+rsvDNiWkkRBzPcQYYJkmx/LYZ4idSUTcjXwuJZVaH03B7To5pkEcQd4UqyKO0WUwGMa6BoLCBrFzYcBwSqbYg2aPP+FdM3lxa5CYWF/VKhOgjofurVPFu9jTeoTklacIWPidpOZw+qnwu0S4d5vkh+pGjCUKBuLad8dbKjtnCnENa1tQNAq0nu35mMeHFtiCJgX85EhGplK1EwsDGbNxLnuczEZA5xsL5WFtVsNEQHDNRdJm7Xclf2RhKlMHtahqEkRN4GUSBYHWRebAHUlGmjCUIhNAQgJrkIGusy4TRNu0IKEVDimFzSAYMGCDFyFhYnB4sUqTaNUBzKQDy/v5qkDvFzmlxEg8zm5L0ajxBhpjgfkiVkbNbiQ8ms9hYQ45RHdd+XAmJI/3BJ4DWbaX+sYP1DzlY+YfqBn9wM/NZlXakuigWVCNxMPNxo10bua1jjcunOZ29PWtxLXTBFrLExdLFNFU0nB7nVnOYKuUtZTFAANAbEg1WjUzDybwFRpbYYHHO5jReRm7wO/uiZVo4ltixzzNxlMCPH7JcLC52dm12Ozj/AGwzNBlokt7RsuEPtLC/oWb5XoYVbZ9btKbXHePrv8lZlZdIcIKJVTG4nLAFi6YPCES5a+Wa6liQKpYYc6qCxr3doGsEBxEmJcJhogNkWMGYc2MBbmdTjuZ7AA99mcjvSO650D/gd5CnLah1Jd4lRPBPxA7tQq53kv013Y5gF3j5psx7ToZ8Fj9mDp6dVZp0bIkzyaVHGMdo4W42U0rFpUSwQu+zP6SRbdZNLOSqrvxCW069UMdVax5axrGPZUfl+MZXSTFyDbNuEEE9M/EhLspoPHfLDcG4rMpZhlmW/mU3zbuuFrGO3Yyq2wv1Ez4qfDbRqEw+nAmJG7qCpWpyS/bVBQkCmjoFxWqhokrpVMZqJMe/4RnLpRr4550sOWq4pO4z9Y8VZ7pCBTkGPfkjhrfs80rlwlBwp1BUbmuHFXa3bjswNwXHZ+B/wn2u4hDagJ4+KjLmlSVmnThcgwpmPVjUZ2JpHODHsKyx0WCs5VEQArYmtFrr7soalKSbKdrgu2hRdbVBWczRx8bj1XQ2w5uoB8wpa1MG0e5Vb/QuOgUTWXpabt5n6gR6qxQ2tTedYnTNaVmnZHGyY2ewexuUtWXOdt+UwquCeMoEzG86qyFXaXZhNcgpyi7doQhFIBcVz3T0PyUiixDZa7+0/JEvTzO1x+U6NCBytMSDuMLzDMG+mRPehzS14sSJ4cb/ADXraDA5mUiWnd11VL+nODwA0dnIMguLoGgN4txHFd+PLU05cdjxuOqtzFxFzmcLz8RJAt1Xo9hYjtKNpBa5w66GfVYH9MxFfuup5WAiKjpaWjpMuPh4jVes2dh2UqYa2QANTqSbkmOq68tnjpOXKdNWm6oKeHDDGaqA7ul3c77zcHufDGa+o4qGvtms0wKEgvc1pmpo2q2nncQwgNIJdvt0WtswzSZ0+pVwBeN1xnxGbsTGVK1PNVpik6R3Q4u/Q0m5A0Jc3T9M71ztZklv/b/5WoVQ2kPh8fokZznwy5c34SVPQxrv1AFQudx0/hcufl5jirpw3YstdTJ4Fd9mQZmQsPa+Kythhh0TPAXiOPUqjs7HvNKo1zySAYMmes6rpOO2bdMcbe3qu1aTdybsQ0CGtJ8V5LZGJqS1tQyHRDjqDuvFwT81vssYPvVTLDx7Yts+EtfGVNGwPLiqGKrVN7j4FW8U2LhVqj5n34LGo55PT4b4G/2t+SmCrbPd+Wz+xv8A6hWCVHsx6BWbtP4gOX1WlKzdq/E3ofQhWJydKLmlcOrFpEKw0j30SfQsjhqhuP4q3Rx4IhZhbBTayNx8zwU0TKxqOY11wqzsENVTBIiD4LoYxw1M/NF8p7iaowiCLgLlr+RHv+Vaw+KB9hTdiNYRdS/MRgSLJdkSua2KDLKB+0zuHmhuLjMMm5rQNVQdjHHfHouSM+pTR5fS07EAKtiNrFuiiNIeqhqNadQpqs3Kk/aT3KrWxLzy6K4KTdwj3/KhrUQmnO7XfwuSXPncB6kr0IWF+G7OeOTfmVvBV6eL8RCaTV3lR1NCEIESkXBZn4jwXb0uz7vec2M5tIcCO7BD7gdw2IkLGr7Kq1gW1MR+U8loayqYe01M0WAv2ZqjKDoG3MIj01TDsduF94+aqf6FzT3SCOBmbg39VjDZeNg/msFyWgPqgNuyW3EkEdoBJ7mYESYIsY3Z2JeaTW1srGtpio8OIqOh01e6WlveAAmxGZ1wiXCV23Y9Q6va3jEndExxVvD7FY34i5/U28gsvZWDxrX0zWrMe0GauXNqaJa5jBFmdoGPE3GZwsICl2ls3FVKYb2gLu2DviEGnld3XRTEjMWGNTl1CMzjxnp6BoAsNOATzLzOJo4qo578PXApnMGNHZuaIDQJlk/E2pInVw4QrWF2ZVcWmvULuzqueJDDIlwYCQ0RAym2/ojbdWftSoG5ecq/uWNt4SWD+76fZIxyXWLiq3yTphsQdFxhnGIP8rtuHI328Vpw7ee2zsw9qHA90iN82ndPuVl1M1Nj43gN36udC9tWw4eId57weqyMTsU5Xd4EZgQSOF13w5JrVd8cpp54NPbU2t3EXE/pibeB8l6p1SR00v1UWFwNNu8ZzbNv6AbtFyARr5KZ5zJ5+XPd+E4rSL+91lXqs/wp6dKbj37+qdYWPJcrNsNR2GfnoBo7jAc7hUe39GUN7IWqSY10iRcrONLHz8bIMmIYcvwGAYEn/dbJBHwmF6SloOg+SZWHtinstlUM/PLS+XXbYRJi3Tdc6SSotqNkt5A8tY+y0YWfj9f+v1P3ViZ9KbbX/wAKam63VQm3v6+CTR781duJ4mhFwoqdbirjXWg+7qrisPe33RL/AECMyjfh59/VR0akET73qyx4KiTVQNELToVJWbVIEk2HHlxUeB2mHuhotGp1Pgp429N4S7S1viuq7m8/8KDD7Ua6qWvGUg2P6THyWk5nvct3GztjLG+1UsPOfl9tysUuCOzHL7KN1j9hzCiSaWuyVaoI1urNJ0x78lFiaammlcPXD+8PlwSfv3rljr366qdMVf2Bao7+z6hehAXnNgmazv7Dp1C9Gj0cX4lC6SATyo6ukIQgz9t7POIp5A80zmY4PGoyvDrc4BHKVjU/ww9jpbWENcTTaWvhsF2TMA8Zoa9zIsMrWjcvUOSBQeX/APF6gAy4l4IAGY5yYDKjP3xMOp3ie4d5tqUNmPYaX5riGNylpLjnMG570WJ3g6BayRQeexH4feaJpsq9kXVq9RzqWanIqCqGCQZBbmpOJ0JpaQYXOG2DVDw51Z0B8gNfWtTsQwhziHGc4k7i3gvQoQV8FhG0WBjfhEx4kk+pKnCaaBLI2834TzI+S1yuKlIOEOAI4FGcp5TTAohTwTaVfds1v6SR6qjXwrmb/Efda24XCxy3DjmpcWIpxxKibiNxPj6I2g/uMO6VKnqsrsTu92RDhrwXZrxoFC3EudYCTwAnVXbj8LdKtG6PZUeMrxO/XjrxXdDA13GMsc3GOP3WlhNhAGapzG3dHw+PFLk6Y8eVatLQdAu4QAhZeuQoVLHN7wPL5H+VdCy9r1y0t6H5hWM53URlijLV3hqsjy9V08Qq49om/TmP8qam7j75qubKVrvfqpsiLEYU2I9FCxkcffNaDHLl7ZKvZqMLb7yKYG5zhJ6AmIWZsvEEONrAD36L0+PwgqMLTbeDzGiwjgXUqdZxGjdeIvp6rtx2eOnXDpj4OpmL3m4JPs+q9Pg6pdTaTvH1ifGFkbEwDzTgCA7VxGg5cVtOaGkACAAABugBOazpjlsSl8ak81w93D34qEuK6a734/wuLhtLRqq4L6rNJVnD11dtY5OMTR1+yqVRGq1KsEe7qlXb4LFiZRb/AA/ThziP2gev8K9T29QLQ7tGtaXOaHPIYHFjsrsuaJE7xbzUOxqYcx4IkHukHeINj5qX+g0YaMkBubLd0jM8VDBn9waerRwR6eOftWaW1KLn5G1aZf8AtD2l2k/DM6AnwVtZmF2BQpua9rO80ktJJdB/N48O3rAcA+NIjURt0lKrPxzA4smXCJbvg6G6hfjCdLKXKQtXXuA5dVC7FNGl+izySefPVIO9lYubHlWgMVy9VLTrA/ystxgSAXchEnzISw9RxHfaG8gc3nYCfNWZUmTXlCpNrRv8Cp2YgHUQtTJryTIKQcDoUyq0EBBQg4qPygkmANSbADiSdAkKwc0EEEEAgiCCOPMKrtukH0Htc5rQ4AFzw4gS4D9LmmeBBEGCsPE7GzhwfiXEFhotDC8AVIqNzuaHEFwL3kiAO4z9qI2KmCp1WhzTYiQWEQQdCNx6hM7NmnkLpHGNPVY7tgVpeGYgtacwY0NcBTGUtpkQ4S5oyi9jqbhsT4rYtV/ZtbiKjGsplriHOzOc5rmlxeNTdpFrFvMQZ8Is0dgUx8TnO8gtOlSZTHdaGjkvNYXZtQ1SGYwvyVmueztHOIaKmZlPKDLQWZmEEmYa7cQb+M2bXdTqs7Vj87hGdlmMzS4AEuBdBEEiAQCWnRCYydNptQTzXRK8pgNjujFGlVa5z8lJroqU3MFEvim6pJJAzuaHNAMXuSSpv6HiZE4h0BxAipVBLO1e4F02L8rmzaO4BYI09DRrtdOUh0EgwQYI1BjeFISquCwvZAgFzpc5xc4guJcZvAHIDgABuVmUUSsLbvxj+367luLE25Ocf2/dWOXL0pUn5NPdlpNMjoqNKmCFPTlHHEVaZkwuaYO9W2iV32aaa0haTY+K6uuyQN/gFwagVkVy8WXbXd13vQpdoHaLsjulZyWKjHe/NKrSzDgqtSuWzOn+VJTxw3hWOflFarSLdRv1SY/35q+9zX71WrYeNPJWs2OAEFq6psKsMbuPvlKDlj9fe9cVBbp9lO+koXklFX/w+bPnc4eq1yVjbAEZ+o+q2Fl34vxhynmSBQjqq4/ZVOtBe3vDR4s4dHBUKuGq0tIqt8nj7rdXJCWb7SzbCoYlr/hNxqDqL7wbqWPor2KwFOr8TQTudo4dHC6zcVg6tG9P81u9jj34/wCLog9Fjw+mPG71Erbfx4JVGyDBItqAJ8JBUNHFB1vhd+14gg8x9k3ViJkTwganj8XoL/IZkZcjDXBc9ziJ4NG/UNAnxMclZa6OagFYHx8jpv8AHTVOtTDxBAPVU/4mp4oEkBwkcDp5KzTxB3385WdTpNbo0CBFgBYbui4r45tOMxyzpIMGOfH1Vn9L5any221QfspGrHoYkOEwQJ3tIPkbq1TrkKytTJLtLC9vSfTzFuZpbmbEtMWcAQQSDBuIssN34PpbnOH7bNkHI9mZzomo6Kjrum0DiTvsxQ329VO1wIstNSvMu/B1NxzOe4vOtQ5c4JNNxLTHd7zCRGhqPiJV/D7AbTbRax7mNo6MZlDXXk5g4ExO4ELYBQUVgf8AjTfzZqOd2tRj3BwBkMrGrkNrtJOUjTKBaZJgb+EWZgc+htDYIb2jqgaDO7O+8XOUkS0L0oXUIIMLhm0wQ0RLi4yXOJc65MuJP+ApZTSQCUppICVj7dF2nkfQj7rXKzdt0SWhw/TM9DH2VjnyT9tZ1Ej31/lWaSp0AOf0VumffgjhissKjrP4I7T5LoFVtVdTJi6dOhxv75KyG6LrsxxU0eKOmwKxiDFNR02wUsc6GgJV6lYlZs9fd1X7MhXXhJjOPG3vdoo4aVWEzv8AOFZpYozcaLt+HG+3vgozSg+/qtQ1pep12nepQN/vos1jVLTdG9I1tbq6X6Km9/lHFd1aliqOIqQNYSpa2/w+Qc8cW/JbELE/C7e47+7hwaFuALL08f4wAJwkhHR2hCEHMJkJoRNKuN2eysIe2eYsR0IuFm1NmVKTYY41R+2oRmjgH7+hW4hL8zRp5jOC6DNN/wC10X87OUznZZkDKGzw056C1/HUwtjFYRlQFr2hw5/Q7lmO2W+n/tOL2/sqHQf8X/dKxcdOA6/lujW29M9PFVO3DjleHU3TMPtfiHC08wrdIHeZ4DgOu9Zs0ze9UZN6rYjFOBAYwul0HUAD90xEetlYF5lAtYeSm/srtlWRLhfeBfj5qajXnQ/T0VUNMm6grVagfDWCP3Fw+Quk36Xem23FRqpqdQH+Vk0qhAkx4FTCrMQrtqZNQJqkysR/O5T064K0sqVJEymjRFJdLkoFCeUITQU6mzWG4lvIaeSq1cC5ulxygH1WvCRV2xcIwXtcNQRyQHEW5rcdTBFwD1VOvgP2nw+yMXj+mdSqEE71ZFaVBVBbYi/u6iFaNfcpGN6XqbpIhQbVdA98VFRxPeEcVY2ozM2RwUq73Ge91uq4FUA206qsK02KT3jwRxuS07Ex75qKpiZ99VTc/wB2VrD7Oq1btbA4usP5V2k3ekTsSfqhuIK1qP4eJ+N46AT6lW6OwqbTJl3I6eilbnDlWE15cYFzylXsNsRz7v7o4b/FegpUGt+EAdApQjrOGe0GEw4ptDW2U6IQUdpBKa5TRXaEIQIJpBNAIQhByUShJBxUohwhwBHA3WRV2O6mS6g63/5PMt/6u1atpCGnmv8AVx3XtNN3BwsejtFYPFbj2gyCJ6rIqbFyuLqLy2dabr0/De3wU19Ofih+IWXaqVMZ2bwyq0sJ0cbsd0d91aa0A5lmzSOGyR3h81HUL/hEN1gzJ8oj1UlVxBC6drKvrfoow7ngQ4g9BA+anp4kTl0+Sq1mSBCrVaDyZNSBJNhFjoOo4yRyWpq/N9+kt012kgyCpm4sjUeI+qyWE5bOM7yYvzMWU7cRAv75qT1v/Go2WVQdE1j06oeLXVplYjfPVW/E+WtrwC6VWjiw7kef0KshFMJLpqCiuU04XKDl9IO1Cz8RslrvhJb6haScolxl7ecqbNqMNhI4j7K+A7IAQZjgtQpaIxOOTp5R2xqjnGAGjiZCs0/w44/E8eA+q9CmFNJ+jioYTZFKnfLJ4uv6aK/CEFV0kk6coTlJqK6CSaECQQmgFAgnKJRKDtCEIEgoQgaEIQJyTUIQJNCEAh2iEIOHUw4QQCDqCJHkvLUTD3gaA2G4X3BNCTuMZdxoN3eH0UFXQoQs+4zO0tHQdUiLFCFf5E7qPD6FY2NrOFaA4xkdaTExwQhdMPyrlzdVp7OccjDvyi/gFbaboQs/yrpx9LAUuEcc8br2SQp7ajSCSEI6AoSQgaQQhAFIoQgS6QhAJpIQDly1NCBlNJCAKTUIQBXYQh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xQQEhUUEhQWFBQXFBUXFxQUFhQVFxcVFhQYFhcVFxQYHCggGBolHRgUITEhJSkrLi4uFx8zODMsNygtLisBCgoKDg0OGxAQGiwkHCQsLCwsLCwsLCwsLCwsLCwsLCwsLCwsLCwsLCwsLCwsLCwsLCwsLCwsLCwsLCw3KywsLP/AABEIAJIBWgMBIgACEQEDEQH/xAAbAAACAwEBAQAAAAAAAAAAAAAAAQMEBQIGB//EADsQAAEDAgMFBgQFAwQDAQAAAAEAAhEDIQQSMQVBUWFxEyKBkaHwMrHB0QYjQlLhFXLxFDNighaywlP/xAAYAQEBAQEBAAAAAAAAAAAAAAAAAQIDBP/EACQRAQEAAgICAgEFAQAAAAAAAAABAhEDMRJBIVEyEyJCYZFx/9oADAMBAAIRAxEAPwD7ghCEAhCQKBoQlKAKRC6XIQJNCSByhJNAQkhNAkJlOEBCcJQnCAXJRKCgSEIQMJQghCBhckLqUIlUsVtBtN9NhnNUcWtAvMNLiTwAAUH9fw8kdqy0zc2LXBh3X7xA6qfFbOpVKjKr2NL2GWvIEixGv/Z3ms+rsvDNiWkkRBzPcQYYJkmx/LYZ4idSUTcjXwuJZVaH03B7To5pkEcQd4UqyKO0WUwGMa6BoLCBrFzYcBwSqbYg2aPP+FdM3lxa5CYWF/VKhOgjofurVPFu9jTeoTklacIWPidpOZw+qnwu0S4d5vkh+pGjCUKBuLad8dbKjtnCnENa1tQNAq0nu35mMeHFtiCJgX85EhGplK1EwsDGbNxLnuczEZA5xsL5WFtVsNEQHDNRdJm7Xclf2RhKlMHtahqEkRN4GUSBYHWRebAHUlGmjCUIhNAQgJrkIGusy4TRNu0IKEVDimFzSAYMGCDFyFhYnB4sUqTaNUBzKQDy/v5qkDvFzmlxEg8zm5L0ajxBhpjgfkiVkbNbiQ8ms9hYQ45RHdd+XAmJI/3BJ4DWbaX+sYP1DzlY+YfqBn9wM/NZlXakuigWVCNxMPNxo10bua1jjcunOZ29PWtxLXTBFrLExdLFNFU0nB7nVnOYKuUtZTFAANAbEg1WjUzDybwFRpbYYHHO5jReRm7wO/uiZVo4ltixzzNxlMCPH7JcLC52dm12Ozj/AGwzNBlokt7RsuEPtLC/oWb5XoYVbZ9btKbXHePrv8lZlZdIcIKJVTG4nLAFi6YPCES5a+Wa6liQKpYYc6qCxr3doGsEBxEmJcJhogNkWMGYc2MBbmdTjuZ7AA99mcjvSO650D/gd5CnLah1Jd4lRPBPxA7tQq53kv013Y5gF3j5psx7ToZ8Fj9mDp6dVZp0bIkzyaVHGMdo4W42U0rFpUSwQu+zP6SRbdZNLOSqrvxCW069UMdVax5axrGPZUfl+MZXSTFyDbNuEEE9M/EhLspoPHfLDcG4rMpZhlmW/mU3zbuuFrGO3Yyq2wv1Ez4qfDbRqEw+nAmJG7qCpWpyS/bVBQkCmjoFxWqhokrpVMZqJMe/4RnLpRr4550sOWq4pO4z9Y8VZ7pCBTkGPfkjhrfs80rlwlBwp1BUbmuHFXa3bjswNwXHZ+B/wn2u4hDagJ4+KjLmlSVmnThcgwpmPVjUZ2JpHODHsKyx0WCs5VEQArYmtFrr7soalKSbKdrgu2hRdbVBWczRx8bj1XQ2w5uoB8wpa1MG0e5Vb/QuOgUTWXpabt5n6gR6qxQ2tTedYnTNaVmnZHGyY2ewexuUtWXOdt+UwquCeMoEzG86qyFXaXZhNcgpyi7doQhFIBcVz3T0PyUiixDZa7+0/JEvTzO1x+U6NCBytMSDuMLzDMG+mRPehzS14sSJ4cb/ADXraDA5mUiWnd11VL+nODwA0dnIMguLoGgN4txHFd+PLU05cdjxuOqtzFxFzmcLz8RJAt1Xo9hYjtKNpBa5w66GfVYH9MxFfuup5WAiKjpaWjpMuPh4jVes2dh2UqYa2QANTqSbkmOq68tnjpOXKdNWm6oKeHDDGaqA7ul3c77zcHufDGa+o4qGvtms0wKEgvc1pmpo2q2nncQwgNIJdvt0WtswzSZ0+pVwBeN1xnxGbsTGVK1PNVpik6R3Q4u/Q0m5A0Jc3T9M71ztZklv/b/5WoVQ2kPh8fokZznwy5c34SVPQxrv1AFQudx0/hcufl5jirpw3YstdTJ4Fd9mQZmQsPa+Kythhh0TPAXiOPUqjs7HvNKo1zySAYMmes6rpOO2bdMcbe3qu1aTdybsQ0CGtJ8V5LZGJqS1tQyHRDjqDuvFwT81vssYPvVTLDx7Yts+EtfGVNGwPLiqGKrVN7j4FW8U2LhVqj5n34LGo55PT4b4G/2t+SmCrbPd+Wz+xv8A6hWCVHsx6BWbtP4gOX1WlKzdq/E3ofQhWJydKLmlcOrFpEKw0j30SfQsjhqhuP4q3Rx4IhZhbBTayNx8zwU0TKxqOY11wqzsENVTBIiD4LoYxw1M/NF8p7iaowiCLgLlr+RHv+Vaw+KB9hTdiNYRdS/MRgSLJdkSua2KDLKB+0zuHmhuLjMMm5rQNVQdjHHfHouSM+pTR5fS07EAKtiNrFuiiNIeqhqNadQpqs3Kk/aT3KrWxLzy6K4KTdwj3/KhrUQmnO7XfwuSXPncB6kr0IWF+G7OeOTfmVvBV6eL8RCaTV3lR1NCEIESkXBZn4jwXb0uz7vec2M5tIcCO7BD7gdw2IkLGr7Kq1gW1MR+U8loayqYe01M0WAv2ZqjKDoG3MIj01TDsduF94+aqf6FzT3SCOBmbg39VjDZeNg/msFyWgPqgNuyW3EkEdoBJ7mYESYIsY3Z2JeaTW1srGtpio8OIqOh01e6WlveAAmxGZ1wiXCV23Y9Q6va3jEndExxVvD7FY34i5/U28gsvZWDxrX0zWrMe0GauXNqaJa5jBFmdoGPE3GZwsICl2ls3FVKYb2gLu2DviEGnld3XRTEjMWGNTl1CMzjxnp6BoAsNOATzLzOJo4qo578PXApnMGNHZuaIDQJlk/E2pInVw4QrWF2ZVcWmvULuzqueJDDIlwYCQ0RAym2/ojbdWftSoG5ecq/uWNt4SWD+76fZIxyXWLiq3yTphsQdFxhnGIP8rtuHI328Vpw7ee2zsw9qHA90iN82ndPuVl1M1Nj43gN36udC9tWw4eId57weqyMTsU5Xd4EZgQSOF13w5JrVd8cpp54NPbU2t3EXE/pibeB8l6p1SR00v1UWFwNNu8ZzbNv6AbtFyARr5KZ5zJ5+XPd+E4rSL+91lXqs/wp6dKbj37+qdYWPJcrNsNR2GfnoBo7jAc7hUe39GUN7IWqSY10iRcrONLHz8bIMmIYcvwGAYEn/dbJBHwmF6SloOg+SZWHtinstlUM/PLS+XXbYRJi3Tdc6SSotqNkt5A8tY+y0YWfj9f+v1P3ViZ9KbbX/wAKam63VQm3v6+CTR781duJ4mhFwoqdbirjXWg+7qrisPe33RL/AECMyjfh59/VR0akET73qyx4KiTVQNELToVJWbVIEk2HHlxUeB2mHuhotGp1Pgp429N4S7S1viuq7m8/8KDD7Ua6qWvGUg2P6THyWk5nvct3GztjLG+1UsPOfl9tysUuCOzHL7KN1j9hzCiSaWuyVaoI1urNJ0x78lFiaammlcPXD+8PlwSfv3rljr366qdMVf2Bao7+z6hehAXnNgmazv7Dp1C9Gj0cX4lC6SATyo6ukIQgz9t7POIp5A80zmY4PGoyvDrc4BHKVjU/ww9jpbWENcTTaWvhsF2TMA8Zoa9zIsMrWjcvUOSBQeX/APF6gAy4l4IAGY5yYDKjP3xMOp3ie4d5tqUNmPYaX5riGNylpLjnMG570WJ3g6BayRQeexH4feaJpsq9kXVq9RzqWanIqCqGCQZBbmpOJ0JpaQYXOG2DVDw51Z0B8gNfWtTsQwhziHGc4k7i3gvQoQV8FhG0WBjfhEx4kk+pKnCaaBLI2834TzI+S1yuKlIOEOAI4FGcp5TTAohTwTaVfds1v6SR6qjXwrmb/Efda24XCxy3DjmpcWIpxxKibiNxPj6I2g/uMO6VKnqsrsTu92RDhrwXZrxoFC3EudYCTwAnVXbj8LdKtG6PZUeMrxO/XjrxXdDA13GMsc3GOP3WlhNhAGapzG3dHw+PFLk6Y8eVatLQdAu4QAhZeuQoVLHN7wPL5H+VdCy9r1y0t6H5hWM53URlijLV3hqsjy9V08Qq49om/TmP8qam7j75qubKVrvfqpsiLEYU2I9FCxkcffNaDHLl7ZKvZqMLb7yKYG5zhJ6AmIWZsvEEONrAD36L0+PwgqMLTbeDzGiwjgXUqdZxGjdeIvp6rtx2eOnXDpj4OpmL3m4JPs+q9Pg6pdTaTvH1ifGFkbEwDzTgCA7VxGg5cVtOaGkACAAABugBOazpjlsSl8ak81w93D34qEuK6a734/wuLhtLRqq4L6rNJVnD11dtY5OMTR1+yqVRGq1KsEe7qlXb4LFiZRb/AA/ThziP2gev8K9T29QLQ7tGtaXOaHPIYHFjsrsuaJE7xbzUOxqYcx4IkHukHeINj5qX+g0YaMkBubLd0jM8VDBn9waerRwR6eOftWaW1KLn5G1aZf8AtD2l2k/DM6AnwVtZmF2BQpua9rO80ktJJdB/N48O3rAcA+NIjURt0lKrPxzA4smXCJbvg6G6hfjCdLKXKQtXXuA5dVC7FNGl+izySefPVIO9lYubHlWgMVy9VLTrA/ystxgSAXchEnzISw9RxHfaG8gc3nYCfNWZUmTXlCpNrRv8Cp2YgHUQtTJryTIKQcDoUyq0EBBQg4qPygkmANSbADiSdAkKwc0EEEEAgiCCOPMKrtukH0Htc5rQ4AFzw4gS4D9LmmeBBEGCsPE7GzhwfiXEFhotDC8AVIqNzuaHEFwL3kiAO4z9qI2KmCp1WhzTYiQWEQQdCNx6hM7NmnkLpHGNPVY7tgVpeGYgtacwY0NcBTGUtpkQ4S5oyi9jqbhsT4rYtV/ZtbiKjGsplriHOzOc5rmlxeNTdpFrFvMQZ8Is0dgUx8TnO8gtOlSZTHdaGjkvNYXZtQ1SGYwvyVmueztHOIaKmZlPKDLQWZmEEmYa7cQb+M2bXdTqs7Vj87hGdlmMzS4AEuBdBEEiAQCWnRCYydNptQTzXRK8pgNjujFGlVa5z8lJroqU3MFEvim6pJJAzuaHNAMXuSSpv6HiZE4h0BxAipVBLO1e4F02L8rmzaO4BYI09DRrtdOUh0EgwQYI1BjeFISquCwvZAgFzpc5xc4guJcZvAHIDgABuVmUUSsLbvxj+367luLE25Ocf2/dWOXL0pUn5NPdlpNMjoqNKmCFPTlHHEVaZkwuaYO9W2iV32aaa0haTY+K6uuyQN/gFwagVkVy8WXbXd13vQpdoHaLsjulZyWKjHe/NKrSzDgqtSuWzOn+VJTxw3hWOflFarSLdRv1SY/35q+9zX71WrYeNPJWs2OAEFq6psKsMbuPvlKDlj9fe9cVBbp9lO+koXklFX/w+bPnc4eq1yVjbAEZ+o+q2Fl34vxhynmSBQjqq4/ZVOtBe3vDR4s4dHBUKuGq0tIqt8nj7rdXJCWb7SzbCoYlr/hNxqDqL7wbqWPor2KwFOr8TQTudo4dHC6zcVg6tG9P81u9jj34/wCLog9Fjw+mPG71Erbfx4JVGyDBItqAJ8JBUNHFB1vhd+14gg8x9k3ViJkTwganj8XoL/IZkZcjDXBc9ziJ4NG/UNAnxMclZa6OagFYHx8jpv8AHTVOtTDxBAPVU/4mp4oEkBwkcDp5KzTxB3385WdTpNbo0CBFgBYbui4r45tOMxyzpIMGOfH1Vn9L5any221QfspGrHoYkOEwQJ3tIPkbq1TrkKytTJLtLC9vSfTzFuZpbmbEtMWcAQQSDBuIssN34PpbnOH7bNkHI9mZzomo6Kjrum0DiTvsxQ329VO1wIstNSvMu/B1NxzOe4vOtQ5c4JNNxLTHd7zCRGhqPiJV/D7AbTbRax7mNo6MZlDXXk5g4ExO4ELYBQUVgf8AjTfzZqOd2tRj3BwBkMrGrkNrtJOUjTKBaZJgb+EWZgc+htDYIb2jqgaDO7O+8XOUkS0L0oXUIIMLhm0wQ0RLi4yXOJc65MuJP+ApZTSQCUppICVj7dF2nkfQj7rXKzdt0SWhw/TM9DH2VjnyT9tZ1Ej31/lWaSp0AOf0VumffgjhissKjrP4I7T5LoFVtVdTJi6dOhxv75KyG6LrsxxU0eKOmwKxiDFNR02wUsc6GgJV6lYlZs9fd1X7MhXXhJjOPG3vdoo4aVWEzv8AOFZpYozcaLt+HG+3vgozSg+/qtQ1pep12nepQN/vos1jVLTdG9I1tbq6X6Km9/lHFd1aliqOIqQNYSpa2/w+Qc8cW/JbELE/C7e47+7hwaFuALL08f4wAJwkhHR2hCEHMJkJoRNKuN2eysIe2eYsR0IuFm1NmVKTYY41R+2oRmjgH7+hW4hL8zRp5jOC6DNN/wC10X87OUznZZkDKGzw056C1/HUwtjFYRlQFr2hw5/Q7lmO2W+n/tOL2/sqHQf8X/dKxcdOA6/lujW29M9PFVO3DjleHU3TMPtfiHC08wrdIHeZ4DgOu9Zs0ze9UZN6rYjFOBAYwul0HUAD90xEetlYF5lAtYeSm/srtlWRLhfeBfj5qajXnQ/T0VUNMm6grVagfDWCP3Fw+Quk36Xem23FRqpqdQH+Vk0qhAkx4FTCrMQrtqZNQJqkysR/O5T064K0sqVJEymjRFJdLkoFCeUITQU6mzWG4lvIaeSq1cC5ulxygH1WvCRV2xcIwXtcNQRyQHEW5rcdTBFwD1VOvgP2nw+yMXj+mdSqEE71ZFaVBVBbYi/u6iFaNfcpGN6XqbpIhQbVdA98VFRxPeEcVY2ozM2RwUq73Ge91uq4FUA206qsK02KT3jwRxuS07Ex75qKpiZ99VTc/wB2VrD7Oq1btbA4usP5V2k3ekTsSfqhuIK1qP4eJ+N46AT6lW6OwqbTJl3I6eilbnDlWE15cYFzylXsNsRz7v7o4b/FegpUGt+EAdApQjrOGe0GEw4ptDW2U6IQUdpBKa5TRXaEIQIJpBNAIQhByUShJBxUohwhwBHA3WRV2O6mS6g63/5PMt/6u1atpCGnmv8AVx3XtNN3BwsejtFYPFbj2gyCJ6rIqbFyuLqLy2dabr0/De3wU19Ofih+IWXaqVMZ2bwyq0sJ0cbsd0d91aa0A5lmzSOGyR3h81HUL/hEN1gzJ8oj1UlVxBC6drKvrfoow7ngQ4g9BA+anp4kTl0+Sq1mSBCrVaDyZNSBJNhFjoOo4yRyWpq/N9+kt012kgyCpm4sjUeI+qyWE5bOM7yYvzMWU7cRAv75qT1v/Go2WVQdE1j06oeLXVplYjfPVW/E+WtrwC6VWjiw7kef0KshFMJLpqCiuU04XKDl9IO1Cz8RslrvhJb6haScolxl7ecqbNqMNhI4j7K+A7IAQZjgtQpaIxOOTp5R2xqjnGAGjiZCs0/w44/E8eA+q9CmFNJ+jioYTZFKnfLJ4uv6aK/CEFV0kk6coTlJqK6CSaECQQmgFAgnKJRKDtCEIEgoQgaEIQJyTUIQJNCEAh2iEIOHUw4QQCDqCJHkvLUTD3gaA2G4X3BNCTuMZdxoN3eH0UFXQoQs+4zO0tHQdUiLFCFf5E7qPD6FY2NrOFaA4xkdaTExwQhdMPyrlzdVp7OccjDvyi/gFbaboQs/yrpx9LAUuEcc8br2SQp7ajSCSEI6AoSQgaQQhAFIoQgS6QhAJpIQDly1NCBlNJCAKTUIQBXYQh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4" y="99645"/>
            <a:ext cx="5047517" cy="2129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99586" y="0"/>
            <a:ext cx="5731429" cy="550984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As the cell increases in size, the surface area to volume ratio </a:t>
            </a:r>
            <a:r>
              <a:rPr lang="en-US" b="1" dirty="0" smtClean="0"/>
              <a:t>___</a:t>
            </a:r>
            <a:r>
              <a:rPr lang="en-US" sz="3600" b="1" dirty="0" smtClean="0">
                <a:solidFill>
                  <a:srgbClr val="CCFF33"/>
                </a:solidFill>
              </a:rPr>
              <a:t>decreases__. </a:t>
            </a:r>
            <a:r>
              <a:rPr lang="en-US" sz="3600" b="1" dirty="0">
                <a:solidFill>
                  <a:srgbClr val="CCFF33"/>
                </a:solidFill>
              </a:rPr>
              <a:t>If the ratio is too small its surface area is too small to supply materials in to its volume.</a:t>
            </a:r>
            <a:endParaRPr lang="en-US" sz="3600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8194" name="Picture 2" descr="http://4.bp.blogspot.com/-vVFxKr-s9-8/Um5UwnTDUrI/AAAAAAAAAVA/1Y2Vhuh_zgg/s1600/4.3+Effect+of+cell+size+on+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15" y="1629507"/>
            <a:ext cx="4126524" cy="2579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77109" y="1617785"/>
            <a:ext cx="10714891" cy="4103077"/>
          </a:xfrm>
        </p:spPr>
        <p:txBody>
          <a:bodyPr/>
          <a:lstStyle/>
          <a:p>
            <a:pPr lvl="0"/>
            <a:r>
              <a:rPr lang="en-US" sz="2800" b="1" dirty="0" smtClean="0"/>
              <a:t>Match the following</a:t>
            </a:r>
          </a:p>
          <a:p>
            <a:pPr lvl="0"/>
            <a:endParaRPr lang="en-US" sz="2800" b="1" dirty="0"/>
          </a:p>
          <a:p>
            <a:r>
              <a:rPr lang="en-US" sz="2800" b="1" dirty="0"/>
              <a:t>Active </a:t>
            </a:r>
            <a:r>
              <a:rPr lang="en-US" sz="2800" b="1" dirty="0" smtClean="0"/>
              <a:t>Transport    Diffusion	Facilitated diffusion	Osmosis	</a:t>
            </a:r>
          </a:p>
          <a:p>
            <a:endParaRPr lang="en-US" sz="28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___________uses energy to move things from low to high, against the concentration gradient.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____________ is the diffusion through a membrane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__ the </a:t>
            </a:r>
            <a:r>
              <a:rPr lang="en-US" sz="2800" b="1" dirty="0"/>
              <a:t>random movement from areas of high conc. to </a:t>
            </a:r>
            <a:r>
              <a:rPr lang="en-US" sz="2800" b="1" dirty="0" smtClean="0"/>
              <a:t>low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______________uses </a:t>
            </a:r>
            <a:r>
              <a:rPr lang="en-US" sz="2800" b="1" dirty="0"/>
              <a:t>a helper protein that attaches or changes </a:t>
            </a:r>
            <a:r>
              <a:rPr lang="en-US" sz="2800" b="1" dirty="0" smtClean="0"/>
              <a:t>shape</a:t>
            </a:r>
            <a:endParaRPr lang="en-US" sz="28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523" y="-1"/>
            <a:ext cx="3493477" cy="2504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8615" y="175022"/>
            <a:ext cx="12133385" cy="5358269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CCFF33"/>
                </a:solidFill>
              </a:rPr>
              <a:t>Active Transport </a:t>
            </a:r>
            <a:r>
              <a:rPr lang="en-US" sz="3600" b="1" dirty="0"/>
              <a:t>uses energy to move things from low to high, against the concentration gradient.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CCFF33"/>
                </a:solidFill>
              </a:rPr>
              <a:t>Osmosis</a:t>
            </a:r>
            <a:r>
              <a:rPr lang="en-US" sz="3600" b="1" dirty="0"/>
              <a:t> is the diffusion through a membrane and 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CCFF33"/>
                </a:solidFill>
              </a:rPr>
              <a:t>Diffusion</a:t>
            </a:r>
            <a:r>
              <a:rPr lang="en-US" sz="3600" b="1" dirty="0" smtClean="0"/>
              <a:t> </a:t>
            </a:r>
            <a:r>
              <a:rPr lang="en-US" sz="3600" b="1" dirty="0" smtClean="0"/>
              <a:t>- the </a:t>
            </a:r>
            <a:r>
              <a:rPr lang="en-US" sz="3600" b="1" dirty="0"/>
              <a:t>random movement from areas of high conc. to </a:t>
            </a:r>
            <a:r>
              <a:rPr lang="en-US" sz="3600" b="1" dirty="0" smtClean="0"/>
              <a:t>low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CCFF33"/>
                </a:solidFill>
              </a:rPr>
              <a:t>Facilitated </a:t>
            </a:r>
            <a:r>
              <a:rPr lang="en-US" sz="3600" b="1" dirty="0">
                <a:solidFill>
                  <a:srgbClr val="CCFF33"/>
                </a:solidFill>
              </a:rPr>
              <a:t>diffusion- </a:t>
            </a:r>
            <a:r>
              <a:rPr lang="en-US" sz="3600" b="1" dirty="0"/>
              <a:t>uses a helper </a:t>
            </a:r>
            <a:r>
              <a:rPr lang="en-US" sz="3600" b="1" dirty="0" smtClean="0"/>
              <a:t>protein</a:t>
            </a:r>
            <a:r>
              <a:rPr lang="en-US" sz="3600" b="1" dirty="0"/>
              <a:t> </a:t>
            </a:r>
            <a:r>
              <a:rPr lang="en-US" sz="3600" b="1" dirty="0" smtClean="0"/>
              <a:t>that attaches or changes shape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9220" name="Picture 4" descr="https://encrypted-tbn3.gstatic.com/images?q=tbn:ANd9GcRoEAFVCtetF-xBE2OxkX0A4BG6Q90UbssdGBDXcOJD9YW603Y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105" y="4942081"/>
            <a:ext cx="3880339" cy="191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53662" y="1447682"/>
            <a:ext cx="10738338" cy="42437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/>
              <a:t>In Photosynthesis ___________</a:t>
            </a:r>
          </a:p>
          <a:p>
            <a:pPr lvl="0">
              <a:lnSpc>
                <a:spcPct val="150000"/>
              </a:lnSpc>
            </a:pPr>
            <a:endParaRPr lang="en-US" b="1" dirty="0" smtClean="0"/>
          </a:p>
          <a:p>
            <a:pPr lvl="0">
              <a:lnSpc>
                <a:spcPct val="150000"/>
              </a:lnSpc>
            </a:pPr>
            <a:r>
              <a:rPr lang="en-US" b="1" dirty="0" smtClean="0"/>
              <a:t>a. The light-independent </a:t>
            </a:r>
            <a:r>
              <a:rPr lang="en-US" b="1" dirty="0"/>
              <a:t>reactions absorbs sunlight in the thylakoid membrane (in chloroplast</a:t>
            </a:r>
            <a:r>
              <a:rPr lang="en-US" b="1" dirty="0" smtClean="0"/>
              <a:t>)</a:t>
            </a:r>
          </a:p>
          <a:p>
            <a:pPr lvl="0">
              <a:lnSpc>
                <a:spcPct val="150000"/>
              </a:lnSpc>
            </a:pPr>
            <a:r>
              <a:rPr lang="en-US" b="1" dirty="0" smtClean="0"/>
              <a:t>b. sunlight </a:t>
            </a:r>
            <a:r>
              <a:rPr lang="en-US" b="1" dirty="0"/>
              <a:t>is used in photolysis to split water into hydrogen, oxygen and electrons, which are used for the ETC.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16" y="0"/>
            <a:ext cx="4164990" cy="289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47545" y="3538634"/>
            <a:ext cx="8885530" cy="2001892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dirty="0" smtClean="0"/>
              <a:t>What cells (bacteria) </a:t>
            </a:r>
            <a:r>
              <a:rPr lang="en-US" sz="3600" b="1" dirty="0"/>
              <a:t>do not have an organized nucleus or </a:t>
            </a:r>
            <a:r>
              <a:rPr lang="en-US" sz="3600" b="1" dirty="0" smtClean="0"/>
              <a:t>organelles</a:t>
            </a:r>
            <a:r>
              <a:rPr lang="en-US" sz="3600" b="1" dirty="0"/>
              <a:t>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pic>
        <p:nvPicPr>
          <p:cNvPr id="5" name="Picture 2" descr="https://encrypted-tbn2.gstatic.com/images?q=tbn:ANd9GcSdq4NlhQfxIhHlVheI_TyINQMegjjw1BZvjomIyKVOyjn-Rp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128" y="34924"/>
            <a:ext cx="6620364" cy="286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9928290" cy="20018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/>
              <a:t>In Photosynthesis </a:t>
            </a:r>
          </a:p>
          <a:p>
            <a:pPr lvl="0">
              <a:lnSpc>
                <a:spcPct val="150000"/>
              </a:lnSpc>
            </a:pPr>
            <a:endParaRPr lang="en-US" b="1" dirty="0"/>
          </a:p>
          <a:p>
            <a:pPr lvl="0">
              <a:lnSpc>
                <a:spcPct val="150000"/>
              </a:lnSpc>
            </a:pPr>
            <a:r>
              <a:rPr lang="en-US" b="1" dirty="0"/>
              <a:t>a. The </a:t>
            </a:r>
            <a:r>
              <a:rPr lang="en-US" b="1" dirty="0" smtClean="0"/>
              <a:t>light</a:t>
            </a:r>
            <a:r>
              <a:rPr lang="en-US" b="1" strike="sngStrike" dirty="0" smtClean="0"/>
              <a:t>-independent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CCFF33"/>
                </a:solidFill>
              </a:rPr>
              <a:t>Dependent</a:t>
            </a:r>
            <a:r>
              <a:rPr lang="en-US" b="1" dirty="0" smtClean="0"/>
              <a:t> </a:t>
            </a:r>
            <a:r>
              <a:rPr lang="en-US" b="1" dirty="0"/>
              <a:t>reactions absorbs sunlight in the thylakoid membrane (in chloroplast)</a:t>
            </a:r>
          </a:p>
          <a:p>
            <a:pPr lvl="0">
              <a:lnSpc>
                <a:spcPct val="150000"/>
              </a:lnSpc>
            </a:pPr>
            <a:r>
              <a:rPr lang="en-US" b="1" dirty="0"/>
              <a:t>b. </a:t>
            </a:r>
            <a:r>
              <a:rPr lang="en-US" b="1" dirty="0">
                <a:solidFill>
                  <a:srgbClr val="CCFF33"/>
                </a:solidFill>
              </a:rPr>
              <a:t>sunlight is used in photolysis to split water into hydrogen, oxygen and electrons, which are used for the ETC.</a:t>
            </a:r>
            <a:endParaRPr lang="en-US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422031"/>
            <a:ext cx="7208536" cy="515815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Photosynthesis </a:t>
            </a:r>
            <a:endParaRPr lang="en-US" b="1" dirty="0" smtClean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produces </a:t>
            </a:r>
            <a:r>
              <a:rPr lang="en-US" b="1" dirty="0"/>
              <a:t>glucose in cells that contain </a:t>
            </a:r>
            <a:r>
              <a:rPr lang="en-US" b="1" dirty="0" smtClean="0"/>
              <a:t>chlorophyll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breaks </a:t>
            </a:r>
            <a:r>
              <a:rPr lang="en-US" b="1" dirty="0"/>
              <a:t>down glucose to produce ATP in all </a:t>
            </a:r>
            <a:r>
              <a:rPr lang="en-US" b="1" dirty="0" smtClean="0"/>
              <a:t>cells.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Is exactly like respiration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14338" name="Picture 2" descr="https://encrypted-tbn0.gstatic.com/images?q=tbn:ANd9GcQdJUE4vEEfnqulf1DxtLErXleXB2oREp-ER6oUeTtBZnT6jNmQwOpqCPT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5043" y="732325"/>
            <a:ext cx="3316958" cy="398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Photosynthesis 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produces glucose in cells that contain chlorophyll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/>
              <a:t>breaks down glucose to produce ATP in all cells.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/>
              <a:t>Is exactly like respiration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b="1" dirty="0" smtClean="0"/>
              <a:t>What is the formula for photosynthesis?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3421403"/>
            <a:ext cx="8885530" cy="200189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b="1" dirty="0"/>
              <a:t>What is the formula for photosynthesis</a:t>
            </a:r>
            <a:r>
              <a:rPr lang="en-US" b="1" dirty="0" smtClean="0"/>
              <a:t>?</a:t>
            </a:r>
          </a:p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rgbClr val="CCFF33"/>
                </a:solidFill>
              </a:rPr>
              <a:t>6CO</a:t>
            </a:r>
            <a:r>
              <a:rPr lang="en-US" b="1" baseline="-25000" dirty="0">
                <a:solidFill>
                  <a:srgbClr val="CCFF33"/>
                </a:solidFill>
              </a:rPr>
              <a:t>2</a:t>
            </a:r>
            <a:r>
              <a:rPr lang="en-US" b="1" dirty="0">
                <a:solidFill>
                  <a:srgbClr val="CCFF33"/>
                </a:solidFill>
              </a:rPr>
              <a:t> + 6H</a:t>
            </a:r>
            <a:r>
              <a:rPr lang="en-US" b="1" baseline="-25000" dirty="0">
                <a:solidFill>
                  <a:srgbClr val="CCFF33"/>
                </a:solidFill>
              </a:rPr>
              <a:t>2</a:t>
            </a:r>
            <a:r>
              <a:rPr lang="en-US" b="1" dirty="0">
                <a:solidFill>
                  <a:srgbClr val="CCFF33"/>
                </a:solidFill>
              </a:rPr>
              <a:t>O </a:t>
            </a:r>
            <a:r>
              <a:rPr lang="en-US" b="1" dirty="0">
                <a:solidFill>
                  <a:srgbClr val="CCFF33"/>
                </a:solidFill>
                <a:sym typeface="Wingdings"/>
              </a:rPr>
              <a:t></a:t>
            </a:r>
            <a:r>
              <a:rPr lang="en-US" b="1" dirty="0">
                <a:solidFill>
                  <a:srgbClr val="CCFF33"/>
                </a:solidFill>
              </a:rPr>
              <a:t> C</a:t>
            </a:r>
            <a:r>
              <a:rPr lang="en-US" b="1" baseline="-25000" dirty="0">
                <a:solidFill>
                  <a:srgbClr val="CCFF33"/>
                </a:solidFill>
              </a:rPr>
              <a:t>6</a:t>
            </a:r>
            <a:r>
              <a:rPr lang="en-US" b="1" dirty="0">
                <a:solidFill>
                  <a:srgbClr val="CCFF33"/>
                </a:solidFill>
              </a:rPr>
              <a:t>H</a:t>
            </a:r>
            <a:r>
              <a:rPr lang="en-US" b="1" baseline="-25000" dirty="0">
                <a:solidFill>
                  <a:srgbClr val="CCFF33"/>
                </a:solidFill>
              </a:rPr>
              <a:t>12</a:t>
            </a:r>
            <a:r>
              <a:rPr lang="en-US" b="1" dirty="0">
                <a:solidFill>
                  <a:srgbClr val="CCFF33"/>
                </a:solidFill>
              </a:rPr>
              <a:t>O</a:t>
            </a:r>
            <a:r>
              <a:rPr lang="en-US" b="1" baseline="-25000" dirty="0">
                <a:solidFill>
                  <a:srgbClr val="CCFF33"/>
                </a:solidFill>
              </a:rPr>
              <a:t>6</a:t>
            </a:r>
            <a:r>
              <a:rPr lang="en-US" b="1" dirty="0">
                <a:solidFill>
                  <a:srgbClr val="CCFF33"/>
                </a:solidFill>
              </a:rPr>
              <a:t> + 6O</a:t>
            </a:r>
            <a:r>
              <a:rPr lang="en-US" b="1" baseline="-25000" dirty="0">
                <a:solidFill>
                  <a:srgbClr val="CCFF33"/>
                </a:solidFill>
              </a:rPr>
              <a:t>2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15362" name="Picture 2" descr="https://encrypted-tbn0.gstatic.com/images?q=tbn:ANd9GcRdINLHHCK5lcKVzeBamAMt0X0zVx-4n08LdYyQgwS4Pkd6JECrs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897" y="47624"/>
            <a:ext cx="4135071" cy="373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/>
              <a:t>the total magnification of the eyepiece of 10 and the  objective of </a:t>
            </a:r>
            <a:r>
              <a:rPr lang="en-US" sz="3600" b="1" dirty="0" smtClean="0"/>
              <a:t>50 </a:t>
            </a:r>
            <a:r>
              <a:rPr lang="en-US" sz="3600" b="1" dirty="0"/>
              <a:t>is  _________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/>
              <a:t>the total magnification of the eyepiece of 10 and the  objective of 50 is  </a:t>
            </a:r>
            <a:r>
              <a:rPr lang="en-US" b="1" dirty="0" smtClean="0"/>
              <a:t>_________</a:t>
            </a:r>
          </a:p>
          <a:p>
            <a:pPr lvl="0" algn="ctr">
              <a:lnSpc>
                <a:spcPct val="150000"/>
              </a:lnSpc>
            </a:pPr>
            <a:r>
              <a:rPr lang="en-US" b="1" dirty="0" smtClean="0"/>
              <a:t>Multiply</a:t>
            </a:r>
            <a:endParaRPr lang="en-US" b="1" dirty="0" smtClean="0"/>
          </a:p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rgbClr val="CCFF33"/>
                </a:solidFill>
              </a:rPr>
              <a:t>500</a:t>
            </a:r>
            <a:endParaRPr lang="en-US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10022075" cy="20018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Match the following building blocks</a:t>
            </a:r>
          </a:p>
          <a:p>
            <a:pPr lvl="0">
              <a:lnSpc>
                <a:spcPct val="150000"/>
              </a:lnSpc>
            </a:pPr>
            <a:endParaRPr lang="en-US" b="1" dirty="0" smtClean="0"/>
          </a:p>
          <a:p>
            <a:pPr lvl="0">
              <a:lnSpc>
                <a:spcPct val="150000"/>
              </a:lnSpc>
            </a:pPr>
            <a:r>
              <a:rPr lang="en-US" b="1" dirty="0" smtClean="0"/>
              <a:t>Amino </a:t>
            </a:r>
            <a:r>
              <a:rPr lang="en-US" b="1" dirty="0"/>
              <a:t>acids </a:t>
            </a:r>
            <a:r>
              <a:rPr lang="en-US" b="1" dirty="0" smtClean="0"/>
              <a:t>    Monosaccharaides</a:t>
            </a:r>
          </a:p>
          <a:p>
            <a:pPr lvl="0">
              <a:lnSpc>
                <a:spcPct val="150000"/>
              </a:lnSpc>
            </a:pPr>
            <a:endParaRPr lang="en-US" b="1" dirty="0" smtClean="0"/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the </a:t>
            </a:r>
            <a:r>
              <a:rPr lang="en-US" b="1" dirty="0"/>
              <a:t>building blocks of </a:t>
            </a:r>
            <a:r>
              <a:rPr lang="en-US" b="1" dirty="0" smtClean="0"/>
              <a:t>life</a:t>
            </a:r>
            <a:r>
              <a:rPr lang="en-US" b="1" dirty="0"/>
              <a:t> </a:t>
            </a:r>
            <a:r>
              <a:rPr lang="en-US" b="1" dirty="0" smtClean="0"/>
              <a:t>are ______________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building </a:t>
            </a:r>
            <a:r>
              <a:rPr lang="en-US" b="1" dirty="0"/>
              <a:t>blocks of </a:t>
            </a:r>
            <a:r>
              <a:rPr lang="en-US" b="1" dirty="0" smtClean="0"/>
              <a:t>carbohydrates</a:t>
            </a:r>
            <a:r>
              <a:rPr lang="en-US" b="1" dirty="0"/>
              <a:t> </a:t>
            </a:r>
            <a:r>
              <a:rPr lang="en-US" b="1" dirty="0" smtClean="0"/>
              <a:t>are _____________</a:t>
            </a:r>
          </a:p>
          <a:p>
            <a:pPr lvl="0">
              <a:lnSpc>
                <a:spcPct val="150000"/>
              </a:lnSpc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10115859" cy="2001892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CFF33"/>
                </a:solidFill>
              </a:rPr>
              <a:t>Amino acids </a:t>
            </a:r>
            <a:r>
              <a:rPr lang="en-US" b="1" dirty="0" smtClean="0"/>
              <a:t>-  the </a:t>
            </a:r>
            <a:r>
              <a:rPr lang="en-US" b="1" dirty="0"/>
              <a:t>building blocks of life.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CFF33"/>
                </a:solidFill>
              </a:rPr>
              <a:t>Monosaccharaides</a:t>
            </a:r>
            <a:r>
              <a:rPr lang="en-US" b="1" dirty="0" smtClean="0"/>
              <a:t> - building </a:t>
            </a:r>
            <a:r>
              <a:rPr lang="en-US" b="1" dirty="0"/>
              <a:t>blocks of carbohydrates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078524" y="2372269"/>
            <a:ext cx="10949354" cy="3231362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>
                <a:solidFill>
                  <a:srgbClr val="CCFF33"/>
                </a:solidFill>
              </a:rPr>
              <a:t>Prokaryote cells </a:t>
            </a:r>
            <a:r>
              <a:rPr lang="en-US" b="1" dirty="0" smtClean="0">
                <a:solidFill>
                  <a:srgbClr val="CCFF33"/>
                </a:solidFill>
              </a:rPr>
              <a:t>do </a:t>
            </a:r>
            <a:r>
              <a:rPr lang="en-US" b="1" dirty="0">
                <a:solidFill>
                  <a:srgbClr val="CCFF33"/>
                </a:solidFill>
              </a:rPr>
              <a:t>not have an organized nucleus or organelles</a:t>
            </a:r>
            <a:r>
              <a:rPr lang="en-US" b="1" dirty="0" smtClean="0"/>
              <a:t>.</a:t>
            </a:r>
          </a:p>
          <a:p>
            <a:pPr lvl="0" algn="ctr">
              <a:lnSpc>
                <a:spcPct val="150000"/>
              </a:lnSpc>
            </a:pPr>
            <a:r>
              <a:rPr lang="en-US" b="1" dirty="0" smtClean="0"/>
              <a:t> </a:t>
            </a:r>
            <a:r>
              <a:rPr lang="en-US" b="1" dirty="0"/>
              <a:t>Eukaryote cells </a:t>
            </a:r>
            <a:r>
              <a:rPr lang="en-US" b="1" dirty="0" smtClean="0"/>
              <a:t>do and are </a:t>
            </a:r>
            <a:r>
              <a:rPr lang="en-US" b="1" dirty="0"/>
              <a:t>found in all multicellular organisms.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pic>
        <p:nvPicPr>
          <p:cNvPr id="2" name="Picture 2" descr="https://encrypted-tbn2.gstatic.com/images?q=tbn:ANd9GcQLx5uobtV3Y98XR4aU6F7v0nUbUsrFpUJmmmkPSjeNoR8OQ5Q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744" y="66308"/>
            <a:ext cx="3759933" cy="286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35464" y="3210388"/>
            <a:ext cx="8885530" cy="2001892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dirty="0" smtClean="0"/>
              <a:t>“</a:t>
            </a:r>
            <a:r>
              <a:rPr lang="en-US" sz="3600" b="1" dirty="0"/>
              <a:t>carb </a:t>
            </a:r>
            <a:r>
              <a:rPr lang="en-US" sz="3600" b="1" dirty="0" smtClean="0"/>
              <a:t>Loading” involves storing _____________ in ______________</a:t>
            </a:r>
          </a:p>
          <a:p>
            <a:pPr lvl="0" algn="ctr">
              <a:lnSpc>
                <a:spcPct val="150000"/>
              </a:lnSpc>
            </a:pPr>
            <a:r>
              <a:rPr lang="en-US" sz="3600" b="1" dirty="0" smtClean="0"/>
              <a:t> for long term energy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679" y="186470"/>
            <a:ext cx="5687890" cy="284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/>
              <a:t>“carb Loading” involves storing  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CCFF33"/>
                </a:solidFill>
              </a:rPr>
              <a:t>glycogen</a:t>
            </a:r>
            <a:r>
              <a:rPr lang="en-US" sz="3600" b="1" dirty="0"/>
              <a:t> </a:t>
            </a:r>
            <a:r>
              <a:rPr lang="en-US" sz="3600" b="1" dirty="0" smtClean="0"/>
              <a:t>in </a:t>
            </a:r>
            <a:r>
              <a:rPr lang="en-US" sz="3600" b="1" dirty="0" smtClean="0">
                <a:solidFill>
                  <a:srgbClr val="CCFF33"/>
                </a:solidFill>
              </a:rPr>
              <a:t>muscles</a:t>
            </a:r>
            <a:r>
              <a:rPr lang="en-US" sz="3600" b="1" dirty="0"/>
              <a:t> </a:t>
            </a:r>
            <a:r>
              <a:rPr lang="en-US" sz="3600" b="1" dirty="0" smtClean="0"/>
              <a:t> </a:t>
            </a:r>
            <a:r>
              <a:rPr lang="en-US" sz="3600" b="1" dirty="0"/>
              <a:t>for long term energy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28246"/>
            <a:ext cx="10068967" cy="5251939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 smtClean="0"/>
              <a:t>Match these</a:t>
            </a:r>
          </a:p>
          <a:p>
            <a:pPr lvl="0" algn="ctr">
              <a:lnSpc>
                <a:spcPct val="150000"/>
              </a:lnSpc>
            </a:pPr>
            <a:r>
              <a:rPr lang="en-US" b="1" dirty="0" smtClean="0"/>
              <a:t>Sugar 	Potatoes     Lipids      Proteins</a:t>
            </a:r>
          </a:p>
          <a:p>
            <a:pPr lvl="0" algn="ctr">
              <a:lnSpc>
                <a:spcPct val="150000"/>
              </a:lnSpc>
            </a:pPr>
            <a:endParaRPr lang="en-US" b="1" dirty="0"/>
          </a:p>
          <a:p>
            <a:pPr lvl="0" algn="ctr">
              <a:lnSpc>
                <a:spcPct val="150000"/>
              </a:lnSpc>
            </a:pPr>
            <a:r>
              <a:rPr lang="en-US" b="1" dirty="0" smtClean="0"/>
              <a:t>________are an example of a </a:t>
            </a:r>
            <a:r>
              <a:rPr lang="en-US" b="1" dirty="0"/>
              <a:t>long term energy storage units for plants composed of starch. </a:t>
            </a:r>
            <a:endParaRPr lang="en-US" b="1" dirty="0" smtClean="0"/>
          </a:p>
          <a:p>
            <a:pPr lvl="0" algn="ctr">
              <a:lnSpc>
                <a:spcPct val="150000"/>
              </a:lnSpc>
            </a:pPr>
            <a:r>
              <a:rPr lang="en-US" b="1" dirty="0" smtClean="0"/>
              <a:t>__________is </a:t>
            </a:r>
            <a:r>
              <a:rPr lang="en-US" b="1" dirty="0"/>
              <a:t>a short-term storage unit for </a:t>
            </a:r>
            <a:r>
              <a:rPr lang="en-US" b="1" dirty="0" smtClean="0"/>
              <a:t>energy in the form of glucose.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90954"/>
            <a:ext cx="8885530" cy="2984895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600" b="1" dirty="0"/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CCFF33"/>
                </a:solidFill>
              </a:rPr>
              <a:t>Potatoes </a:t>
            </a:r>
            <a:r>
              <a:rPr lang="en-US" sz="3600" b="1" dirty="0" smtClean="0"/>
              <a:t>are </a:t>
            </a:r>
            <a:r>
              <a:rPr lang="en-US" sz="3600" b="1" dirty="0"/>
              <a:t>an example of a long term energy storage units for plants composed of starch. 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b="1" dirty="0" smtClean="0">
                <a:solidFill>
                  <a:srgbClr val="CCFF33"/>
                </a:solidFill>
              </a:rPr>
              <a:t>Sugar </a:t>
            </a:r>
            <a:r>
              <a:rPr lang="en-US" sz="3600" b="1" dirty="0" smtClean="0"/>
              <a:t>_is </a:t>
            </a:r>
            <a:r>
              <a:rPr lang="en-US" sz="3600" b="1" dirty="0"/>
              <a:t>a short-term storage unit for energy in the form of glucose.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724447" y="3056780"/>
            <a:ext cx="9506259" cy="20018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/>
              <a:t>Meiosis</a:t>
            </a:r>
          </a:p>
          <a:p>
            <a:pPr lvl="0">
              <a:lnSpc>
                <a:spcPct val="150000"/>
              </a:lnSpc>
            </a:pPr>
            <a:r>
              <a:rPr lang="en-US" b="1" dirty="0" smtClean="0"/>
              <a:t>a.  </a:t>
            </a:r>
            <a:r>
              <a:rPr lang="en-US" b="1" dirty="0"/>
              <a:t>produces diploid body </a:t>
            </a:r>
            <a:r>
              <a:rPr lang="en-US" b="1" dirty="0" smtClean="0"/>
              <a:t>cells</a:t>
            </a:r>
          </a:p>
          <a:p>
            <a:pPr lvl="0">
              <a:lnSpc>
                <a:spcPct val="150000"/>
              </a:lnSpc>
            </a:pPr>
            <a:r>
              <a:rPr lang="en-US" b="1" dirty="0" smtClean="0"/>
              <a:t>b. in </a:t>
            </a:r>
            <a:r>
              <a:rPr lang="en-US" b="1" dirty="0"/>
              <a:t>humans they have 46 </a:t>
            </a:r>
            <a:r>
              <a:rPr lang="en-US" b="1" dirty="0" smtClean="0"/>
              <a:t>chromosomes in body cells</a:t>
            </a:r>
          </a:p>
          <a:p>
            <a:pPr lvl="0">
              <a:lnSpc>
                <a:spcPct val="150000"/>
              </a:lnSpc>
            </a:pPr>
            <a:r>
              <a:rPr lang="en-US" b="1" dirty="0" smtClean="0"/>
              <a:t> c. produces </a:t>
            </a:r>
            <a:r>
              <a:rPr lang="en-US" b="1" dirty="0"/>
              <a:t>haploid sex cells.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316" y="192697"/>
            <a:ext cx="4299994" cy="3488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9975183" cy="20018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/>
              <a:t>Meiosis</a:t>
            </a:r>
          </a:p>
          <a:p>
            <a:pPr lvl="0">
              <a:lnSpc>
                <a:spcPct val="150000"/>
              </a:lnSpc>
            </a:pPr>
            <a:r>
              <a:rPr lang="en-US" b="1" dirty="0"/>
              <a:t>a.  produces diploid body cells</a:t>
            </a:r>
          </a:p>
          <a:p>
            <a:pPr lvl="0">
              <a:lnSpc>
                <a:spcPct val="150000"/>
              </a:lnSpc>
            </a:pPr>
            <a:r>
              <a:rPr lang="en-US" b="1" dirty="0"/>
              <a:t>b. in humans they have 46 chromosomes in body cells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rgbClr val="CCFF33"/>
                </a:solidFill>
              </a:rPr>
              <a:t> c. produces haploid sex cells. </a:t>
            </a:r>
            <a:endParaRPr lang="en-US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704491" y="820614"/>
            <a:ext cx="7854461" cy="49471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/>
              <a:t>Which is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the chromatids </a:t>
            </a:r>
            <a:r>
              <a:rPr lang="en-US" b="1" dirty="0"/>
              <a:t>are in a thread like form which cannot be seen. </a:t>
            </a:r>
            <a:endParaRPr lang="en-US" b="1" dirty="0" smtClean="0"/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Chromatins shorten</a:t>
            </a:r>
            <a:r>
              <a:rPr lang="en-US" b="1" dirty="0"/>
              <a:t>, thicken and </a:t>
            </a:r>
            <a:r>
              <a:rPr lang="en-US" b="1" dirty="0" smtClean="0"/>
              <a:t>can be seen in Prophase I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Duplication of sister chromatids form </a:t>
            </a:r>
            <a:r>
              <a:rPr lang="en-US" b="1" dirty="0"/>
              <a:t>tetrads.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11266" name="Picture 2" descr="http://3.bp.blogspot.com/-F6lFCdCuapc/UH3mTC5uTmI/AAAAAAAAG14/pJ6uWvQaUE8/s1600/chromosome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3000"/>
                    </a14:imgEffect>
                    <a14:imgEffect>
                      <a14:colorTemperature colorTemp="11500"/>
                    </a14:imgEffect>
                    <a14:imgEffect>
                      <a14:saturation sat="155000"/>
                    </a14:imgEffect>
                    <a14:imgEffect>
                      <a14:brightnessContrast bright="-29000" contras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799"/>
            <a:ext cx="3722739" cy="357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263410" y="1723108"/>
            <a:ext cx="8764466" cy="3091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/>
              <a:t>Which is correct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the chromatids are in a thread like form which cannot be seen.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Chromatins </a:t>
            </a:r>
            <a:r>
              <a:rPr lang="en-US" b="1" dirty="0"/>
              <a:t>shorten, thicken and can be seen in Prophase I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Duplication of sister chromatids form tetrads</a:t>
            </a:r>
            <a:endParaRPr lang="en-US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20482" name="Picture 2" descr="http://rpdp.net/sciencetips_v2/images/temp1_L12A3_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8261"/>
            <a:ext cx="3212123" cy="377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95754" y="890954"/>
            <a:ext cx="10996246" cy="4267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Which is NOT true?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The </a:t>
            </a:r>
            <a:r>
              <a:rPr lang="en-US" b="1" dirty="0"/>
              <a:t>light-dependent reactions </a:t>
            </a:r>
            <a:r>
              <a:rPr lang="en-US" b="1" dirty="0" smtClean="0"/>
              <a:t>absorbs </a:t>
            </a:r>
            <a:r>
              <a:rPr lang="en-US" b="1" dirty="0"/>
              <a:t>sunlight in the thylakoid membrane (in chloroplast) to produce ATP and NADPH. </a:t>
            </a:r>
            <a:endParaRPr lang="en-US" b="1" dirty="0" smtClean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The </a:t>
            </a:r>
            <a:r>
              <a:rPr lang="en-US" b="1" dirty="0"/>
              <a:t>sunlight is used in photolysis to split water into hydrogen, oxygen and electrons, which are used for the ETC</a:t>
            </a:r>
            <a:r>
              <a:rPr lang="en-US" b="1" dirty="0" smtClean="0"/>
              <a:t>.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The energy source of the cell is glucose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6092" y="2133599"/>
            <a:ext cx="10925908" cy="347003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/>
              <a:t>Which is not correct?</a:t>
            </a:r>
          </a:p>
          <a:p>
            <a:pPr marL="571500" lvl="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All </a:t>
            </a:r>
            <a:r>
              <a:rPr lang="en-US" b="1" dirty="0"/>
              <a:t>cells have a plasma membrane that is selectively permeable. </a:t>
            </a:r>
            <a:endParaRPr lang="en-US" b="1" dirty="0" smtClean="0"/>
          </a:p>
          <a:p>
            <a:pPr marL="571500" lvl="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Plant and animal cells have </a:t>
            </a:r>
            <a:r>
              <a:rPr lang="en-US" b="1" dirty="0"/>
              <a:t>a cell wall. </a:t>
            </a:r>
            <a:endParaRPr lang="en-US" b="1" dirty="0" smtClean="0"/>
          </a:p>
          <a:p>
            <a:pPr marL="571500" lvl="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/>
              <a:t>The </a:t>
            </a:r>
            <a:r>
              <a:rPr lang="en-US" b="1" dirty="0"/>
              <a:t>ribosomes produce proteins.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sp>
        <p:nvSpPr>
          <p:cNvPr id="2" name="AutoShape 2" descr="data:image/jpeg;base64,/9j/4AAQSkZJRgABAQAAAQABAAD/2wCEAAkGBhASEBQUEBAQFBUUFRQUEhUUFxgVFxQUFBQVFBYQFBQXHSYeFxkjGhQUIC8gJCgpLSwuFR4xNTIqNicrLCkBCQoKDgwOFA8PFykYFxw1NSkpKSkpKSkpKSkpLC4pKSkpKSkpLCkpKSksKSkpKSkpKSkpLCkpLCwsKSksKSkpKf/AABEIAKkBKwMBIgACEQEDEQH/xAAbAAEAAgMBAQAAAAAAAAAAAAAAAwQBAgUGB//EAEIQAAIBAwEEBgcHAgQGAwEAAAECAwAEERIFEyExBhQiQVFhByMycYGRoUJScrHB0fCSsiRiguEWM0OiwtI0ROIV/8QAFQEBAQAAAAAAAAAAAAAAAAAAAAH/xAAaEQEBAQADAQAAAAAAAAAAAAAAEQEhQVEx/9oADAMBAAIRAxEAPwD7jSlKBSlKBSlYJoOLJ0riF8LTS+ornefYEhV5FgJ++Y4pH9y+YqeDpNaPNuUuIWly43YYasxsUdceIKtkc+GeVeZm6FXLK8/WpBctcdbWLUvV96hCxRN6vXjcpHGWz4tjuq/a9GZV3H/L9XtG7vJMHnHP10J3cXxcRA55YPHgKC9D00stEZkuLeNpEjkCtKnKQEqdWcEHS2G5HFSHphY7kTdag3RYor6xxcZygHMsMHIxkAZ5V5iy6EXK2xiYw6jBsqL2iRqspmkl+zyweHifCrW0+jd4ZJngMWJLsykCQwyGFrS3hwLhY3aLtwtkKASMYYEYoPR2234pJ0ijw4eDrCSKQUZC4QYI55yDmqt30mfevHbWk1xuSFmZGjRVYqH3SbxhvHClSQOA1KCc5A5vRHoxPbPCZTHiO1eBtLMxLm4MoYFgCQV7zxzVhrG9t5pzbR28qXEm99bK8LRSGNI2B0xvvEO7UjGkjLDjwNB0D0qtA0KyTJE86q0Ucvq5DrICho24qSx04PeCOdV4umERlEZRl9bdRF2KhV6qoZ3J7gQfpxrzm0egtzLI+9dZ1uEgW4Yz3FsqvHGscjG2gISdWC5AyhB4E4wRbl6Hzs7Ei3ZWl2i5WTUylbuLRGroACRn2gCOHI0HptkdIbW6DG2njlC4DaGzpyMjI5jI5Hvwa6NeV6G7EuoHla4OFZYljjadrtk0bwsRcSRq+g61whLYwxz2sV6qgUpSgUpSgVxttbekhmihhtnneVJXAV0j0rCYgxJcjPGZeA867Nee290aW6urd5BmKKO4VgJJI21ytblCDGQSMRSZye8cD3Bi06ZxtIsckbQuN+JhIyYha3SGRtTglSpSdGDA8jxwcgW7fpbYvG8iXUBSNkSRtYwjSFVQMTy1FlwTwOa5e0+iJBjFosMapBep6wFxvblYwrurA70FkYtqOT35zXJtOiF4xlNxoO+bZpIkuHuTizvGuJQzNEigMjnCIoXhyGSaDv3PT6wQQETo6zytCjKchWRGZtfeMYUY55de45q3tXb5jkWKGCSeZlL6EKKEjB065HcgKCchRxLEHAwCRx7vYFyLhpohEx6+l0qtIU1RjZosmBcI2GDFmxg5A5jPDobU2dcJc9ZtVikZohDLFI7RZVHZ43SQK2CDI+QV4gjiMcQkPS2COHe3ebTtmNlnIU61GSFIyHXSNQZSRjjwwQNbzpZHG7KFLgCyYMpBVlvrl7aMqe8ApqJ7wRiuFtbo7fzNFOzI0q9YQwx3M1qqRTbkqq3MKhnKm3BIZcMZWxjSoraLoVJGoSPdBQmylADPgGyv5bqYAvqbGmQaSSST4UHpLbpLaSTNBHcQtKurVGrAsNBAYeeCQDjl311K8Tsfo1dRXok9XHArTsUSV5UcyF9LRW8qf4V/WEsUfBwRjDcPbUClKUClKUClKUClKUClKUClKUClKikuAOHM+A4n5UEtauwAyahw7eCj5n9h9aytqvMjJ8W4/ny+FRGBdA+yGb8I4f1cvrTXIeSqPeePyH71OKzVIr7pzzcD8Kgfnms9W8Xc/ED8gKnpQiDqi+L/ANTfvTqa+f8AU371PWCaExD1RfFv6m/enVvBnH+on+7NYNyD7I1e7l/V+2aCJj7TYHgv/tz+WKicNZAV5y4/EF/TFaC6fuXX5gFP7uH1qxHbqOIAz48z8zxqXFFik10/emnzOW+PZ5fOt49TDhKD+AD9c1aqKSBSeIGfHkfmONCNereLufjj8gKdUXxf+tv3rG7cey2fJv8A2HH55rK3I5MNJ8+R9x5frQ4OqL5/1N+9OqL4t/U371MKzQmIOqjuZ/6ifzzQwN3SN8Qp/QH61PSqRXxIO9D81/em/I5ofeMMPpx+lWKUIhW5UnAPHwPA/I8amrSSMEYIBHmM1F1bHssR5cx8jy+GKCxSq4lYe0ufNePzXmPhmpY5Q3Ig+6hW9KUopSlKBSlKBSlKBWkkgUZNayy45cSeQ/XyFYjh72OT9B5AVEaDU3io/wC4/wDr+fuqaOILyH+/mfGt6VQpSlFKUpQKVhmqDUX5EhfHvPu8vP5eNEbST9yjJ8PD3nurTcZ4uc/5fs/Lv+P0qaOMAYArhdMo3MACiVk30JuFi1F2t9Y3iqE7R4YJC8SoYcc4Id9eXKma+dbW2o8Fup2XDPDC04R3MThVUQltcELxyGNC+lSd1gkNjBOs56NC5baSyTo6syO0mFdUDtYbMyBqAwNYkGDxyGHMGivotK+dXe09q6JXWeQYj2nMi9XQ4Nlc7u3gHZy29Vsk8SQg044k1rbpHth2nU5Q7yNMblm3Gq/hhBUGJVZTA8jEmR86NQKjOA+mk1mvlO273aR3IkmmdOtOrFbYFo1s9owJHc4jXLMyF2xjSQOC8CTeXpBtLdyPrnKxQSPHi1Aa4/xMsMcrKygod0FcgDuDacdlg+kVhlB5gV8utekO1mjY7yTMKO//AMfO/wAXCCNTqiQ4MTk9lFJGCMcSe30T23tCW+mS5BEamYaSjLuyk2mHS26AIaPJ4yPnAIwMig9eYmX2Dw+6eXwPd+VbxzA+R7weY/njUtRywg+WORHMe6iTxJSoEkIOG7+R7j5eR8qnopSlKBSlKBUMluDx4g+I4H4+PxqalBXEpX2+I+8P1Hd/OVTq2aGoDEV4r8V5D4eB/nnURYpUcUoPL4+R8DUlVSlKUCopZccuZ5D+d1bu4AyeQqKFM9ojie7wHh+9EbRRY58SeZ/nIeVS0pRSlKUClKUCsE1mq8vabSOXNvd934/l76Jp7f4f7v8Ab8/znAoq8KzRSsYrNKDk9K9pvbWVxPGF1xRs66gWGQOGQCCfcDXkx05uVhmc6HCSNHFKbaW3DyLazzPC8E0u8j0NEmX4514C8Cw9ztHZ8c8TxSrqSRSrjJGQe7KkEfCuHtvZWzhKpuQqvdSLGuWdRLMIZo1HZIGsxPIuTxPZHEhQAr23T4HRG1lem4ZUcQBYgzRsjPv1Yy6Anq3GGYPkY00b0kWuT6q40CBbgSaUAeN4llUxxl96wIYLq0aQ3ZJBpZdENmyKwiSQmORozIJrkSo0StEYVmLiRYwrMNCto4nhUu1OjGzRu9/FhezbxJql3WqSM26KIVOgNobQHxkDHEYFBHc+kOKPUr2l4JE3xljxCWiWCOGZ3ZhLoK7ueNhpY88c+FVb/wBK1nDkTQ3CMCTocwISgSOTegvMFOVlTCA7wkkaOBrrxdDrMAjdOS6zI7PLM7utwkaS65HcsxKxRrknICADFLnodZyPrMcgc4BdJZo2KhEj0Fo3BKFY0BXkdAJBPGg32L0siuZpYkjlXdE9p92AwDYDhFcuqt7Sl1XUDlc13MVyrTo3bxzmdEbeFWQZkkZVV2V2WONmKRgsik6QMkV1aBSlKDSRARgio43IOlv9J8QPHz/nunqOaLUPDwPge40RJSoreTIOeY4MPP8Abv8AjUtFKUpQKUpQKUpQQyxHmvP8x4Gt4pARw+PkfA1vVeUaTqHL7Xu+97x+XwoixSsA1miq83aYL3DtN+g+f9tWKr23Es3ixA9y9n8wT8asUTClKUUpSlApSlBpLJgEnurW3jIHHmeLe8/zHwFaT8WVfPJ9y8fz01OKIzSlKKUpSgxqrg9KejvXDbg43aPMZeOltMlrPCDGcHth5EIPdjPMV5fpneIu0ys00CJ1W3Kie/uLEZM10HaMQ8JGwq5zjGF8a2u+md9GZT/h2jzfJEN3JqjFpcxQieVg53ihJGdgAvCPmM8Ai/4K2iBIM20hmLiR948eB1zrAkVNDZLLkacjB7yKuQdCbldWVt1brMUrTrLIzzhLiSXeyIVAV1V1A4seGNQUCuQnTW4i6wwvLNlM9wyXDxyNDK0FnYmO0gQS9kyGSUjDNkxuVBzWL3pvdzwTrvIAxW8DwxB457QQTbuN5JNZzq4JwVeJyOTABa6P9Ar+2VGG5Z45oJChmCpMY4riJ5iyWylXbfqSWDs2ji2cGrew+g91BcWkpS3JjijjuJDIzEBI2UrCu7DDiR9sIwJLJq7VUm9Id4ZbpUa0CxCQo0iad3ubuOCRZPXFclHLDWY8HBbQpBM1j01vrgoYZLXdvNBbgtBJktNAzmbhNjAZeCgkNng5GGIfRg9bV8ug6c3IXWz2sJfdCSeVJniUi3lcLuhL2S7IAACO8ds4r6ZbuSoJ5kA8iOY5YPH58aCWlKUClKUFeQaWB8eyf/E/Ph/qqxUdxHqUjy4e/uPzpA+pQfEA/OiJKUrBais0rANY1UG1KxqpqoM1gigNZoILfgSv3eX4Ty+WCPhU9V5uDKfMqfcRkfUD51OKiYhsx6tfcD8TxNT1BZn1a/hX8qnphnxy7fpNavKY1kJbU0YJRwjSJq1RJKVEbuND5VWJGluHA109VeU2fsO/jhW1V7dIY1kRJwztM6FXEXq9KiN1JQlg5zpOAuezwej/AKMpUES3KwPGs8Uk0WpXjkEdrdQmTSlvECzPNFkPqJEfaY8jVfQo76NjIFbJiIWQDJKsUWQKQO/S6nH+YVrJtKNYTMxZUVDKxZHUqgXUSyEagQOakZHLGa+fbJ9GcyNFvo7RtO5eR9RZmePZy2oUgx9oLOpkBJ/6hOARxwvo5u9IXTa6xCq9Y3j7wKNnC0NkF3f/ACTLmTOrHHOjNB9IhnVlVlOQwDKcHiCMg8akrwOw+gtzDtHrDuhXLHUrLqZGgWMWzKYNZRWAI9bp7CkICa96KCH/AKvuX82//NT1AP8AmnzUfQt+9T1EwpSlVSlKq7Q2pDAheeVI0BxqchRk8lBPMnwoLOK5O0OlFpBI8csjB0RHYCOV8CR9EYBRSCzOCqoO0TyBq7s/akM8YkgkSRDnDIdQOCQRkd4IIPurh7U6NWl6boGQsZOrxShdDCN7ZjNH2WUgn1wJVwwII4cTkNH6eW5mWKMOdYiId0mRQZLvqZif1ZMcgfI0uF44BKg6hY2Lt+wICW8hxJM4TsygSSzb66Z0Z1wyNpmYODoOCAeQrnbP6C2mmMwzSYjZQdCwosjwXi3IDIkQVcTRFSEC8MjwNWYehQWOJFvLsCB0a2OYjuFSKSBYUDREFd3K65YM3snOQKDew6dWshlJfTGimWN8Od5Ctrb3TzadOVwtyg0nie7vA3m6fbPUuDLJlNYbEE7cY8bxVKxkOVBDMFzhe0eHGuafRpAI92lzdJ6swllMRLRNbW9o6HVGQMrbRHIAOc4IBxV//gqDGN5Nx633r/8AcxvB7Pdjs/XNB6KGRWUMpyGAKkd4IyCPhitwKq2ISNVhVwTGiDBI1BcFFZgOWdDccYJU+FWdYoNqUpQKUpQYNQ2fs48Cw+THFTGobT2T+J/7zUTtPXF6Yb3qrbre+3Dvdzq3m430e/3ejt6t1vMae14ccV2q85YbcuZ2Lpbxm3EskQYyHfeqlaFptBTTo1I3Z1asDPE9mqrzu0tti3ttWy0mWEzRRvIyu0KKVlZ5IBLy7YiRmxozJ94NUWxLu6l2hbSThgzCEyBQ4j1dSu8sARwBOlsHlqA48CerYekeF4rZ2VozIsclxvFkQRRvZ3V1vo2ZRvEzaSLqHMKT4Z6cPTm0Yqv+IV2cR7t4JUdSyGQO6MuVTQGbUeHZbjwNB5CJblGMhE+jZcpUDtYkilvJN72fthLLdFePDUOfKqj7dv4kit+2A1urXCvE2svdwySSSCQaiSszhdWUAYhcMa9qnpCsm0hessz6TEgt5tcqskjpLEmnLRlYpDqHDs8cVXPpGtVE0j69wm6MciJI+pZYRKWcBfV4zjtY5Y58KCX0ea+rybzXnfHGrOcbmHlnuzmvVV5XaXpCtkjuHiSeY26gtpjkCMSEbQJNJAOmRWx4ZPca9PBLqUNhhkA4YEEZGcEHiD5UEd57GfAqfkwP6VNUN57B88D5kD9anoiva8iPusR8M6h9CKsVWPZfyYY/1DJH0z/TVmhhSlKKUpSgUpSgry8HU+OV+fEf2/WrFRXCZXhz5j3g5H1rMMuoA/weIoiSlKUUrgdJLGcy208MQmNvI7GHWELCSJoy6M3Z3i6jgEgEM3aHf36UHza46P7RKapIpZFeS4cxRzQ2k+t4YEhuJ5LfRG5V4584ZjiSP2iuBwOkVvdWzTrO8ryzR/4fc3DQlrowQQtOsaFTOXZCoQBmGniqh9VfTOmd60VrrWTd4nswzZ04RryBHBJ5AozA+RNUtqdK2SeOOFY5VuTGts6sWVnWXFyrsvAaIvWDx0uOYAIVdqbKvWsGRRI8hu53IWUh+rvdzOmhhKgJ3TR4VnAA4Y4aa89sPZV/1hYnFyZYDY6petExxIkjtMGj1gTbyFdAOkntDITFXbX0kTsFjJ2dHKxyzPI25iXdPIFaRSVkLaG0sr4IVyQpXBzc+k2VBvHhgVHtkmijMhMhdrUXJVyoO709oEMq5VdQJ9mg5uxNk7QlsFkiS5G8trbWJLp5Dcs0sbtPHmZTGVhEg0Fowxk0nIUE27bortIW8gcTvIsUMUQa5c5Xrty8x7EsYd+rtAAWKZxpyBmrM/pAuwJFRbGRoVu3kkR3aJ0tobWf1WOOrFwUIJwCuc/ZNfavpOu4ZGiNvblxqkBDtoKCGCZYctpw53+NfLCk6e4BBs3optGCRJTFcSOm5yesqWaKG9upDAdTqrEwzQYyAPVSDhnDX9l7B2klxaSSRzMeIn1XJaOJd9M5wBINTaXUcUkDAAeqxmuz0d6WyT3csMogTAd4lVtT7tJFTU7KWQntrqXKsh4YYHUPV0ClKUClKUGkr4BJ7gT8q1tUwgB54GffzP1rS4OcL4nj+EcT8+A+NTiiM1wk6JRCXWHn0bxphBvPUiZmLGYJjOdRLac6Qx1adXGu7SivMH0f2hWNWEjLHBFbaS2A0UVvdWyhioByUvJskEcdJGMcZLPoVCkgkeS4mkDEl5nDM43LQBGwoGkI7cgDliSSa9HSg8VJ6OQskDQ3NypiYKHaQGSOBIJ44oITo04DTfbBJGck8Knm9GtmwUDfKF0gYcZ0rALcrkqSCyDiww2SSGXJr11KDyk/o7t3Yl5Lg/4c2wGtRhCirkEJn7IYKSUDZIUGvTwxlVUFixAALNjLED2jgAZPPgBUlYNBDcHJVfFgfgva/MD51MKgi4uT3Dsj/wAj8wB/pqxUTEc0eoY+R8D3H51iCUkceY4EeB/bv+NS1BKmDqXn3jxH7+FUT0rVJARwNbUUpSlApSlBjFQY0t/lY/Jv9/z99WK1kQEYIzRNZFZqCOQg6W+B8f8Af+e6cUUpSlBHcQK6lXVWU81YBge/iDwNeVurm1ieeYxSKdnqdEKkKjb6PUs0UQ4GR9bwhuedajma9R1yPUy7xNSgM66hlVOcMw5gHB4nwNcG92Rb3VzFOlwhCbsyohVhMEIuLfUQcroZhIMe0H8DQZ//ALOy8TK72YKZluEOggMrBXZ+GGZXYKTxIYgczirce19nyESrJbuSkQEg0sdE8rQxqG54aQOuPEEV56T0dZmkm62+tmdo2KKxQm6hvIwWZiXVJIEAXgunIABJY2ZeiryyK/XtRXqq3GIo/WPZ3TXaL2CN12pCCOJxpyc5LBYk6S7NVdMJtpAkscDpFo9WLiYQliOWjVnOOB0mpW6SbJeLema0aMSKurssN6E1JgYyW0cQfu8RwrkN6NlaNYpbp2jjjjggAjRSluk0cpjZh7bndRrrwMac6SSa1t/R+sUO760old4t3KydrMEcoULmXeBwrytmN0xjgAuoMHs7eCEnexrGTIFJkUDLrgaTrHtDGMceWKs1S2XpSJY99vWhCRSMSCxdY1OZAOTEFWx/nHcRVwGgzSlKBWruAMmsk1B7Z/yj/uP7D+eZNZt05sRxOMeQ7h+vxqesCs0UpSlApSlApSlAqGeTuX2jy8vFvh+1bSy4/IDxPhWsUXEk8zz8h3AeVRG8UYAAHdW9KVVKxis0oIGQg5X4jx8x5/zzreOUEcPj5HwI7qkxUMkPeODeP6Ed4qImpUC3GODjB7j3H3H9DUwNVWaUpQKUpQaSRgjB/nmKjWQqcNy7m8fI+B/P6VPWGUHnQZzSq5Rl9niPunmPwk/kfmK3jnB7+I5g8CPeKJXgeknRu5k2hNJFExS4jhs5GGMbiXJmkHH7G7xx4et5Hu5Fj0c2miwskU6SRW0kVuA6BI5X2faBQ6lsFN9FKDkEagueGDXs7jady89yY7iCCOzKqRKmRIWgScySyFhu4wJAARyKOTnkKO1+n8iFY7e21zCdIpkZgBErXUMCknxlWVWQ+GTx0sKK5htdo6BpXawt982lN7F1zHV1Cku7kbvf6jgseOMjRwpPsXacb3Elr1lXllvMLrTRpMCmKQIewHMi8Gxz4cF4V119IRKF1srhg0bTW2kqxniSaKF5CqktGF30bkEE6STzBFU5fSWI5u3GTG9tHMoQo4TQb5rh98pKv6u1BVAdTYPAYbSFGbZu03RxG20o4wl61uHlXfFhBbbhJXDEkGcXBUE5xwJ0nBh21s3ajyMypfGZGvHicPHuFVtn3MdtukDArLrdQTj2i2SRpron0nhlSTdPGkbSm4Xg5aNbKe5XduMDVqiwR3FfAgnYekxiUbqxESLdvc8QxVbeGKYPE3ASAhyCMcwRwxkhR6S7M2soljtDesN5IYZBICxItLMRayZEOkyi54klRhso2Vx9ItzlQSCMgHiMHiO8eNeSn6fSITG1jKJ1Laot7FhVWHf694DgjSGGOeR4HNeo2feiaKOVchZESRc8Dh1DAHzwaCzWGYDmajknA4DifAc/f5D31qIiTl8eQHIeZ8TRGDl/EL9W/Yfn+c4WmKzQKUpRSlKUClK1eQDiSB76DJqOSbHAcSeQ/XyHnWm9ZvZGB94/+I/U/WpI4gPeeZPM+81EYii45bifoPIVLilKqlKUoFKUoFKUoMMgPOoNyV9g/A8R8DzH84VYpQQdZx7Y0+Z5f1fvipg1CKha0Xuyv4Tj5jkfjRE9KgAkHIq3vGD8x+1OsMOaN8MMP3+lCp6VB1xO84/ECv54rdZ1PJlPuIoVvitJIFPMcRyPIj3HurfNM0Vxr/o3BLKsssEUrLgAsO0Qp1KG+zIFJJAYdkkkcaqr0cgkkuGucSNcNHkMu7KpAdUMalTlirFjrzkkjkAAPR5qOTT9rTjwOP1qI5MfQ6wUy4tohvhiTGe9952ePq+32+zjtANzANbJ0PsQoXq0ZA0cDluKPLIpOonJ1TzEk8942c5q4WjHsSY8lOr/ALeNZFxJ3Jq+BT+6lKpQdD7FECC3QqCxAbL+1G0JU6icru2ZdJ4AMcCsR9ELEKq9XQhSxGrLk603bBmYkupTClWyMADHAVea4k700+eNf0WsBo/tufc3YH9PD60K5tt0ZsIgFit14F+Wpmy6CJtTE59gBeJ4AYFdO2tSqKigRoihVVeJCqMBcnlwH+9TRsmMKVx3YIx9KlzVGkcIHIf7+Z8akrFCaKzStS4HMiozdoPtr8wfpQTUqv1rwVz/AKSPqcCs7yQ8lA/EePyH70Spia0lmC8yB4efuHfWm4Y+059y9n9z9a3jt1HIDPj3n3nmaDTeufZXHm36Lz+eKLbDOWyx8+Q9w5Cp6UIxis0pRSlKUClKUClKUClKUClKUClKUDFMUpQYxWjQKeag+8A1JSgg6lH9xPkKz1NPu1NShEBso/uL8QDWwtUHJF+QqWlCMaaYrNKDGKaazSgja3Q81U/AVr1KP7i/IVNShEPU0+7+dOpx/cX4jNTUokQi0jHJF+QqUKByrNKKxis0pQKUpQKUpQKUpQKUpQKUp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871" y="105629"/>
            <a:ext cx="4489206" cy="253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83322" y="1031632"/>
            <a:ext cx="10808677" cy="361070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Which is NOT true?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/>
              <a:t>The light-dependent reactions absorbs sunlight in the thylakoid membrane (in chloroplast) to produce ATP and NADPH. 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/>
              <a:t>The sunlight is used in photolysis to split water into hydrogen, oxygen and electrons, which are used for the ETC.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The energy source of the cell is </a:t>
            </a:r>
            <a:r>
              <a:rPr lang="en-US" b="1" strike="sngStrike" dirty="0" smtClean="0">
                <a:solidFill>
                  <a:srgbClr val="CCFF33"/>
                </a:solidFill>
              </a:rPr>
              <a:t>glucose  </a:t>
            </a:r>
            <a:r>
              <a:rPr lang="en-US" b="1" dirty="0" smtClean="0">
                <a:solidFill>
                  <a:srgbClr val="00B0F0"/>
                </a:solidFill>
              </a:rPr>
              <a:t>ATP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10350321" cy="20018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The energy source for the </a:t>
            </a:r>
            <a:r>
              <a:rPr lang="en-US" b="1" dirty="0" smtClean="0"/>
              <a:t>cell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is </a:t>
            </a:r>
            <a:r>
              <a:rPr lang="en-US" b="1" dirty="0"/>
              <a:t>ATP. </a:t>
            </a:r>
            <a:endParaRPr lang="en-US" b="1" dirty="0" smtClean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is </a:t>
            </a:r>
            <a:r>
              <a:rPr lang="en-US" b="1" dirty="0"/>
              <a:t>stored in the form of chemical </a:t>
            </a:r>
            <a:r>
              <a:rPr lang="en-US" b="1" dirty="0" smtClean="0"/>
              <a:t>bonds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Is released </a:t>
            </a:r>
            <a:r>
              <a:rPr lang="en-US" b="1" dirty="0"/>
              <a:t>when one of the 3 phosphates is removed. </a:t>
            </a:r>
            <a:endParaRPr lang="en-US" b="1" dirty="0" smtClean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becomes </a:t>
            </a:r>
            <a:r>
              <a:rPr lang="en-US" b="1" dirty="0"/>
              <a:t>ADP and must be recharged </a:t>
            </a:r>
            <a:endParaRPr lang="en-US" b="1" dirty="0" smtClean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Occurs in the </a:t>
            </a:r>
            <a:r>
              <a:rPr lang="en-US" b="1" dirty="0"/>
              <a:t>mitochondria </a:t>
            </a:r>
            <a:endParaRPr lang="en-US" b="1" dirty="0" smtClean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All are correct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3186942"/>
            <a:ext cx="10350321" cy="2001892"/>
          </a:xfrm>
        </p:spPr>
        <p:txBody>
          <a:bodyPr/>
          <a:lstStyle/>
          <a:p>
            <a:r>
              <a:rPr lang="en-US" b="1" dirty="0"/>
              <a:t>The energy source for the cell</a:t>
            </a:r>
          </a:p>
          <a:p>
            <a:pPr marL="514350" indent="-514350">
              <a:buAutoNum type="alphaLcPeriod"/>
            </a:pPr>
            <a:r>
              <a:rPr lang="en-US" b="1" dirty="0"/>
              <a:t>is ATP. </a:t>
            </a:r>
          </a:p>
          <a:p>
            <a:pPr marL="514350" indent="-514350">
              <a:buAutoNum type="alphaLcPeriod"/>
            </a:pPr>
            <a:r>
              <a:rPr lang="en-US" b="1" dirty="0"/>
              <a:t>is stored in the form of chemical bonds</a:t>
            </a:r>
          </a:p>
          <a:p>
            <a:pPr marL="514350" indent="-514350">
              <a:buAutoNum type="alphaLcPeriod"/>
            </a:pPr>
            <a:r>
              <a:rPr lang="en-US" b="1" dirty="0"/>
              <a:t>Is released when one of the 3 phosphates is removed. </a:t>
            </a:r>
          </a:p>
          <a:p>
            <a:pPr marL="514350" indent="-514350">
              <a:buAutoNum type="alphaLcPeriod"/>
            </a:pPr>
            <a:r>
              <a:rPr lang="en-US" b="1" dirty="0"/>
              <a:t>becomes ADP and must be recharged </a:t>
            </a:r>
          </a:p>
          <a:p>
            <a:pPr marL="514350" indent="-514350">
              <a:buAutoNum type="alphaLcPeriod"/>
            </a:pPr>
            <a:r>
              <a:rPr lang="en-US" b="1" dirty="0"/>
              <a:t>Occurs in the mitochondria 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All are correct</a:t>
            </a:r>
            <a:endParaRPr lang="en-US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9458" name="Picture 2" descr="https://encrypted-tbn2.gstatic.com/images?q=tbn:ANd9GcQgbD6gTYyZDnvMTT760PMnw3xsE1R2-3ZXa2NjJRYWgONqdqdG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390" y="213090"/>
            <a:ext cx="5002579" cy="219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718019"/>
            <a:ext cx="10350321" cy="20018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Which is NOT correct?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a. Interphase is </a:t>
            </a:r>
            <a:r>
              <a:rPr lang="en-US" b="1" dirty="0"/>
              <a:t>the longest phase in the cell </a:t>
            </a:r>
            <a:r>
              <a:rPr lang="en-US" b="1" dirty="0" smtClean="0"/>
              <a:t>cycle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b. Meiosis  produces </a:t>
            </a:r>
            <a:r>
              <a:rPr lang="en-US" b="1" dirty="0"/>
              <a:t>2 identical daughter cells. </a:t>
            </a:r>
            <a:endParaRPr lang="en-US" b="1" dirty="0" smtClean="0"/>
          </a:p>
          <a:p>
            <a:pPr>
              <a:lnSpc>
                <a:spcPct val="150000"/>
              </a:lnSpc>
            </a:pPr>
            <a:r>
              <a:rPr lang="en-US" b="1" dirty="0" smtClean="0"/>
              <a:t>c. anaphase- the </a:t>
            </a:r>
            <a:r>
              <a:rPr lang="en-US" b="1" dirty="0"/>
              <a:t>sister chromatids are pulled by the spindle fibers </a:t>
            </a:r>
            <a:r>
              <a:rPr lang="en-US" b="1" dirty="0" smtClean="0"/>
              <a:t>to </a:t>
            </a:r>
            <a:r>
              <a:rPr lang="en-US" b="1" dirty="0"/>
              <a:t>the opposite </a:t>
            </a:r>
            <a:r>
              <a:rPr lang="en-US" b="1" dirty="0" smtClean="0"/>
              <a:t>poles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sp>
        <p:nvSpPr>
          <p:cNvPr id="2" name="AutoShape 2" descr="data:image/jpeg;base64,/9j/4AAQSkZJRgABAQAAAQABAAD/2wCEAAkGBxQSEhQUEhQVFRQUFRQVFRQVFxQXFBcUFxQXFxQUFxUYHCggGBwlHBQUITEhJSkrLi4uFx8zODMsNygtLisBCgoKDg0OGhAQGi0lHCQsNCwsNC8sLCwsNDQsLCw0LCwsLiwsLCwsLCwsLCwsLCwsLCwsLiwsLCwsLCwsLCwrLP/AABEIAOEA4QMBIgACEQEDEQH/xAAcAAACAwEBAQEAAAAAAAAAAAAAAQMEBQYCBwj/xABCEAABAgMEBQcJCAICAwEAAAABAAIDBBESITFRBRMyQXEGFCJhgZHRFVNyc5KxsrPBByMzQlKCofBi8TXhNIPCFv/EABgBAQEBAQEAAAAAAAAAAAAAAAABAgME/8QAHBEBAQADAQEBAQAAAAAAAAAAAAECAxExIRJB/9oADAMBAAIRAxEAPwD7ihCEAhCEAhCEAhCEAhCEAhCEAhCEAhCEAhCEAhCEAhCEAhCEAhCEAhCEAhCEAhCjixKIPRco3RwN6jsE49y9BoyCA503NLnTc0WRkEFoyQPnTc0c5bmvNkZDuSsDIdyD3zluafORmorIyHcvOqbkO4IJ+cjNHORmodU3IdyWrGQ7ggn5wM0c4GagMNuQ7gjVNyHcgn5wM0c4GarmCMh3JapuQ7kFrXjNGvGaqaluQ7kGE3IdyC3rxmjXjNU9U3IdyNU3IdyC5rwjXDNU9UMh3JasZBBd14zRrhmqWrGQ7kasZDuQXdcF7EQLOMMZfReS0jZPYcEGqCms+Wnamjrjkr7SgaEIQeXFV2XmuWHipYxuKigbI4VQSJFCSAqlRCRQUNPTT4UB7oQaYnQbDDq2S98RrGg0Oblz7uVzzrHsa0w7IdBBqC6kCZe+2fy/eSzm3Dd13dc9oOIrgb77wag8QQD2KPm7P0N6uiP8ur/J3tHNBkP5QEV+5LiLTaMfaJe1jXPFkC1ZAfiASaYXirkdPCJEa0CrIjiGxAegfumRGtaQOkSHEitmoByWgdHQaEaqHQtDCLDL2NpZZhsiguwuC9tlIYcHBjLQqA6y20KihocRcAOxBPVCSEAlVBKEAUISQRTcWxDe79LXO6rgT9FycvytiAt1jWmzCLIoYHAmb10GHZaLy1lIrXYE0e3Gl/YPaCCCAQbiDgeIUL5ZhBBY0g1BBa0gggA1rjUBo7AgwYnKmzbtQnAtY+KWOIYWshw2ui3uxd0xZBDa9SlicoSHOAhOJbrPu77Za1zA2JSlzSHl3RDiQMxZWsZCFQDVQ7LSCBYbQFoo0gUuoMEjo+EQ4GFDIcSXCw2jiaFxIpeTQY5IJZaMHsa9pBD2hwINQQRUEHeL8VIkG0FBcP4QgCgoSQCSaSCCahVFRtNvH1Ct6NmbbQVGqWh3UfEb+l7gOFbkG9VJVNcmgmmtkrxC2RwHuXua2So4WyOAQeykUJIBJMrE01pHVxoTWxaPILjCNiw6GA6pJItWiaBoaca3EAoNoqhFnibmD9x+gXjQ08+KH6xrWuaWbJJBD4TIm8brZb+2t2AqTQLWPAxFR/33KV01yVY5y84PvGIo3wV6Vj2h1i45LhdFPIcCDV1Q1wrW+8urxcT2AUXXyJ+8Po394p70+um3CTxooKEKvOjhxLQuzI7QSD/IXtQSmyfTifMcpkAlVBQgFRjzpqQwYXWj9AroWRMMLbYGIqR23hSt4SUxNOJprL8uj7ldk49oEHEfyNxXCShIeSHdME3Vqek6pJGVLIHauwlHfeDrBrwpVPrtswk+RpoXPad0uYMU6uJacyDFiugOsBrg2E9zADZt23OAwJAa112FdfR8dzg4PDQ5jyw2a2TQBwIrfg4dyrzLKAhCASQhAis7Rf40b0ytFZmifxo3rHe9BfqmiiEF+b2SvELZHAL3N7JUcLAcAg9kpIKSAJQkUygCqs3Lk3tx3jNWUFFl4wTLhpqIVHZht/etLR0uW1c64ndkFDJ6ZhxJiPLNtayXEJzyQLNIoJZZNb9k1Wio3dnZw0kJVVc0Epsn04nzHKdQymz++J8xymQJCaSAVeagWrxiP5GSnQUWXjDfL0dXV9LMNqewhXdHy5FXOuJuA6v7ReJzTUOFMwJZ1rWTAiuZQCzSE0OfaNbriFoqcbuzs4EISVcwUISQBQkEICqzNEfjRvWP9601maH/ABY3rH+9BoJoTQXZvZKih4DgFLN7JUUPAcAg9IQkgEIKECQhCDjuT3/MaU9VIfLiLsViyHJ2HCnJiba+IXzDYbXMLiWCxW8DupXC+lKlbKAQhCCGU2T6cT5jlKoZTZPpxPmOUyASQglAISqhBx3KH/mdFernvlsXYVWNpLk7DjTctNOfEa+WEQNa1xDHB4p0h4Y76rZQCEVQgSEBBQCSEIBZehvxY3rH/EVprN0L+LG9ZE+IoNCqaaEF2b2SoYYuHAKac2SomYDgEDQhCBIQuY5SaUfDmpWHDjOa57224RY0wTCqQ4veW2g87LQ1wvvNwKDp1Siz25gr1nDsWTyQ05Gm2u18JsM6qXiizbwjMcSw2htNLTXiF7nXOZCfTaaCLs8FK6a8ZVznUTMcKXK9LxrYrS/AjIr59oGZc17autONhr76moArXdXpbsgu1kD03DcRXtB/7T7PXTbhjLZL40EIQq86CU2T6cT5jlNVQymyfTifMcpkAUk0kAqkzOUNGipGOQVtZcwyj3dd47f+6qVvCS+h008naA6gB9Vak5i1UOpUfyF88Ew8RyXO6YfEc1pdfZNBcN2YHFdpJvJdDOBNKjiL05fa7bNeM+S/xsJLkeUcaOJyHqBMixDiOe4CI6WedU/VwdWOhaL7Li84WQK3rS5KzM09sUTYFprodhwYYYc18CG9ws1Oy9z2/tVeZuJISQAKVU0kAs7Qo+8jetifEVorO0J+JG9bE+IoNJCaSC7ObJUMPAcApZ3ZPBRQzcOA9yD0Uk0kAlVCEBVU5yXrVwFcxn1q2vDIrSSAQS00cAQSDQGhpgaEHtRZeOfbLQ2OLgwB5oCaGt1aXdpWto2AQC5woXUoDiArpKjgxmvaHMc1zTg5pBBoaGhGN4KN5bOziQpIQUc0EoOifTifMcpqqGU2T6cT5jlnw5F4n3xrI1bpaHDDqittsV7jdjSjm39SDWQhJAKjNR4boghaxgjWDEEOotmHWhdZxpWl6zuWHKZsjDb0HRI8Y6uXgtBrEi1ADa7h0gSoOR3Jx0vbmJpwiTsx0o0Tc0flgQ8mNuHXTgiy8TTEoy0HPh9IG4kb6U4bylM6QhyzDMTLtXCaWttEHae4NBNBcL8cF0Khm5ZkVjocRoex7S1zXCoc0ihBCjd2fOJGuBAIIIN4IvBG4hBK4LQcxE0XNM0fEtxZaMayUXadCFelAi/4t3H/AEO9VcwlVNJAJJoQJZ2hD95G9ZE+IrRWdoMfeRvWxPjKDTSRRCC5O7J4KFmA4BTT2yeCgh7I4D3IPSEJFAFCEkGdyj0wyTlo0xE2YTCQN7nYMYOsuIHasr7P9EPl5W3HvmZp7pmYO/WRLwzqDW0FM6qXlTyadOxZUmLZgwIutiQS202M5paYYN4pQh3fgV0NUAuL+zY6nnkjX/w5p4YN4gRvvYXvd3LtFzTNBRm6UdNsewQIsuIcVlDbL2H7s1wwcb7tmlL6oOlQkiqCGU2T6cT5jlMoJTZPpxPmOUyCCamLFN5OA+p71nxp1wpaeG1wFw96uaQZsuyNOw/6C47lG1witiULgwG4Y0LaVHC+4VN6nt476scb66iEQ5zdYGvpsOc1pLTmCRdWnuWmubkHkwmm/wDxzpuS5Qxp0R2c2qYTRALm2GODy6ZDIzS43ikIudd+kddTGzHldKkmkVXNnxp1xqG3DPefBVGTVokCISRkU5yEQHtGN9OBwXN6OgvbEu3utE4UOBHCgU+16sccfza7aTj2hfiLj4qcrO0eavdlZ+t31WVoSNPc6fzipgOM1ZBYxoZq5holiHNvdbhOcb67Iwvqjz5zldNVIoKFWSWfoL8SN62J8ZWis7QX4kb1sT4yg1EISQW57ZPBQMwHAe5TT2yeCgbgOCD0iqSECLqC+6iqP0gPygnrwC9aRHQ6qiq53Tk46HYDKitSaCpoATQcSKdqlrtr1/p0MGdqQHCyTcL6iqtLmdFzLnsIftNpU53eK6GXfaY0nEhGdmPPEhNBU4Ko+fH5QT14BetIjocCK8Fz2nZxzAwMqKkkkCpoATQcaU7UrWvX+nQQp6po4UrcDWt/cra5fRUy57S197m0qexdFKxC5jScae676Izsw54Upsn04nzHKZQSmyfTi/McuU5K6Njw40F0WG9rWy0wx5c5pGtdN2odaONTq9+4XdSrm7AitxwWVZDrWqcyIGOLHAFpc14xa4biF45YaebIykaYcKljSGChoYhuhgkC4WqXlV+QehjKScNrzaixax477jbjRek8kjGlza5NCNTKxdgS5ttt0bf0WkiriL7h1Ur2LUXH/aTKObBhzsIDXyD9e3DpQsI8MnIsqf2rpdF6QZMQocaEbUOI0Oaeo8e0diGWVyWkISKMoZmDaGNCN/iqD5WJkOIIosn7SdJGHJmDCI1825srCFaGsU2XOFL7ml1/BdDouSbAgwoLdmExkME7w1oFangnGsc7BIwAyoJBdcXUOGXuP8q0uF5UO8nT0PSAugR7MtOjLzEc+jSyTku4Y6oBzFRwRLe3ppFNJEFVn6B24vrInxlX1Q0DtxfWRPjKDVQhJBZntk8FAw3BTz+weBUIQCEkVQeXNqCDvWHpORa4WYgIpg4EjrxW6s/Sc+YToYLGuY8lp6RtijXOJDLNHABtTeEaxy4zpeCGiyypLs7yeK34TLIAyACpaKnocYOMNpbZIDg5tk9JjXtNMi17T20NCCFfRc8/0Tm1BBwKw9JyDXCzEBoMHC7rF4wNwW7RUdKzjoWrIYHh72MItUf03Bostsm1iSbxc0omOXGVLwQ0WWVJO83k8St+DDstDcgFS0VpKHGJ1YLSGsf0m2aseXWHjMEseP28FoIuef6QSmz++J8xycxMhmN5O4JSeyfTifMcq88zpA5ind/tExkt+vLpsnFjaZG/grkCLaFe8ZHJcRCjxBHNQ60X032Q0DuvNRTHBdZo53Sfld33qOuzXMYlm5ht7SLdRe00IpkaqtCmbIDWsYGtuDG3ADIAXBeZ9pBcRiRUcaU94XN6JfEEahrQlxNam6tAK9le1Fw1y49dtDfUAjAqvHnA00Aqf4HavOjHdF2Vq7uvVPSDSNZTE3jt/pRzmM/XHidhQ4zob40GG8wXW4ZIqWO/U2u+4dwWy1wIqMCuN0KXh9+BqXX4ZD3fyup0ceh2mnCqNbcJj48TkaG4WSwRBvDgC2vak2ev6TaDMHD+Fm6TDmMeGg1GWJFfBUNCPdQtdUgAVP8AldX69yNTXPz116SgknVY2uX8Vu/hTVVcLOXhqhoHbi+sifGVeqqOgNuL6yJ8ZRGohOiEFidbVp4KrDdUDrH+1oRW1CyobrLiw8W/Uf3NBMhAQgFTmNGw3vERzXWw0sBD3tFkmpaWtcAQd9RuGStoKCKXlWMrYbStmuN9loY3ua0DsUqEIAKrNSEOI5j3A2odbBa97aVpXZcK1oMVZQgry0lDhmrGhpsMh3V2GFxY2/cC9/erBKEIIJM9E+nE+Y5SRGAihTY0DDMnvNT/ACSmUGdEkn1uLT1m4+5WpSXsNzJNSVnxHTHORSpg6wMLbLLIh83c4xLVLVdaGtx3m7eNdONXO2cRx4QcKG7I5Kg6SfuLeN9e5aSxoD5nnLrVdRrHNa2y2yIfN4bhEtbROt1jcadV1UJlY1ZeDYaAO05neUo8C11EYFSIqidves4yL60q0DO/3K/CYGtAGA71y0XlHzWI7nUQutCIRCa1lttIzhDAApS1Dsmrj3YLn9IfaTFtDVQWNYCK2yXPc3IUoGnvSRbna+iTMvbwND/biqD5Qi5zmNG81oeyq+LaS5TTUVzrUzGLamgDjDFAbqsZQLKtWzVxqczee8q/kmdj9IQnNpRpFwwBBoNy9r84Qi+E4RIT3MeMHMJae8L6ryE5dCapAmKNj/ldcGxadX5X9WB3ZJxl3Kpcm77bv1Oee9xK86Ym7DLLduJVrR8TuwfzRaGgpWwwDqUFqymrGrQgkKpT0paHXmryRCDBM05l0RpI/UPqExpKF+to4mnvWxEgAqlF0Uw7ggqeUoPnYftDxS8pQfOw/ab4qbyIzIJHQbMggj8pQfOw/ab4o8pQfOw/bb4qTyGzII8hsyCCLylB87D9oeKflKD52H7bfFSeQ2ZBLyEzIII/KUHzsP22+KPKUHzsP22+Kk8gsyCPITMgg8eUYXnYftt8UvKMLzsP22+Kk8hMyCXkFmQQePKELzsP22+KZ0hC87D9tvivXkFn6QjyAzIIPHP4XnYftt8U+fQvOQ/bb4r15AZkEvIDMggQnofnGe03xXEcvOWxgvErAue9oLowI6IODWU/MaGp3VFOrtncn2fpC+VfazogS8SXitFxtNPFpDmjuL+5IMJoJNSSSbyTeScyd6sOlqhMQ8CMDeOC1JaDaauiOPnYQtuDbyKB25oJ2anOm7qVG1S/iCMiMQup0xJNaRFdasbEUN4EQ4lN9CaHqKwph1vAAUAB9LBr+25p7CpR7gRA4KOYhEEObUEGoIuNQaggjA9aqQn0KvCJUIPovILTJm3l0Z9qM2yDWmz+UgZY9tV9XlgKBfmTRWknSsdkVm49Ifqadof3eAv0Nye0m2NCa9pqHNDgcwRULNVuIVfXhCgsoQhAIohCBURRNCBURRNCBURRNCBURRNCBURRNCBURRNCBURRNCDyQuI+1XROvkYtBV0P71v7K2h7JcF3KqzsIOaQbxRB8D0H95LtO9tWnswPdTuK19GmhovElKtlosxKk/hxLcLrgRNnjZNx4leniw6q6RGjHlWkEOFWvBa4dRXD6Y0NzZtdZVp6GFCWHAG+8i7uXac6Bauf5QjWwy2t4vaciMPDtSjjSa3jfvUsN6igsNSC0jfTrwNFJZWQ4t67P7OeVvNzqIp6Brq3H8rib2nqJw6z13caGqOMyh4/0pVfbP8A9U3NC+I61/nHd58UKcH61QhCgEIQgEIQgEIQgEIQgEIQgEIQgEIQgEIQgFDM7JQhB8A+0L/k/wD1N/8Atas6mhbniK7Fmz29CFRgzG2ODve1RFJCyPcPFeJvxQhBTQhCi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585" y="7937"/>
            <a:ext cx="2602523" cy="260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38259" y="3022819"/>
            <a:ext cx="10139306" cy="20018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Which is NOT correct?</a:t>
            </a:r>
          </a:p>
          <a:p>
            <a:pPr>
              <a:lnSpc>
                <a:spcPct val="150000"/>
              </a:lnSpc>
            </a:pPr>
            <a:r>
              <a:rPr lang="en-US" b="1" dirty="0"/>
              <a:t>a. Interphase is the longest phase in the cell cycle</a:t>
            </a:r>
          </a:p>
          <a:p>
            <a:pPr>
              <a:lnSpc>
                <a:spcPct val="150000"/>
              </a:lnSpc>
            </a:pPr>
            <a:r>
              <a:rPr lang="en-US" b="1" dirty="0"/>
              <a:t>b. </a:t>
            </a:r>
            <a:r>
              <a:rPr lang="en-US" b="1" strike="sngStrike" dirty="0"/>
              <a:t>Meiosis </a:t>
            </a:r>
            <a:r>
              <a:rPr lang="en-US" b="1" dirty="0"/>
              <a:t> </a:t>
            </a:r>
            <a:r>
              <a:rPr lang="en-US" b="1" dirty="0" smtClean="0"/>
              <a:t>  </a:t>
            </a:r>
            <a:r>
              <a:rPr lang="en-US" b="1" dirty="0" smtClean="0">
                <a:solidFill>
                  <a:srgbClr val="CCFF33"/>
                </a:solidFill>
              </a:rPr>
              <a:t>Mitosis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B0F0"/>
                </a:solidFill>
              </a:rPr>
              <a:t>produces </a:t>
            </a:r>
            <a:r>
              <a:rPr lang="en-US" b="1" dirty="0">
                <a:solidFill>
                  <a:srgbClr val="00B0F0"/>
                </a:solidFill>
              </a:rPr>
              <a:t>2 identical daughter cells. </a:t>
            </a:r>
          </a:p>
          <a:p>
            <a:pPr>
              <a:lnSpc>
                <a:spcPct val="150000"/>
              </a:lnSpc>
            </a:pPr>
            <a:r>
              <a:rPr lang="en-US" b="1" dirty="0"/>
              <a:t>c. anaphase- the sister chromatids are pulled by the spindle fibers to the opposite poles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7410" name="Picture 2" descr="https://encrypted-tbn3.gstatic.com/images?q=tbn:ANd9GcRxrdFgUi4bi5l_f0eoBmAFo-uKBIic-gJmZVHW22nplfqjndp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0215" y="0"/>
            <a:ext cx="3141785" cy="235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699" y="0"/>
            <a:ext cx="3713285" cy="19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999373"/>
            <a:ext cx="10350321" cy="200189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b="1" dirty="0"/>
              <a:t> </a:t>
            </a:r>
            <a:r>
              <a:rPr lang="en-US" sz="2800" b="1" dirty="0" smtClean="0"/>
              <a:t>Which is wrong?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b="1" dirty="0" smtClean="0"/>
              <a:t>Respiration occurs </a:t>
            </a:r>
            <a:r>
              <a:rPr lang="en-US" sz="2800" b="1" dirty="0"/>
              <a:t>in the mitochondria. </a:t>
            </a:r>
            <a:endParaRPr lang="en-US" sz="2800" b="1" dirty="0" smtClean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b="1" dirty="0" smtClean="0"/>
              <a:t>the </a:t>
            </a:r>
            <a:r>
              <a:rPr lang="en-US" sz="2800" b="1" dirty="0"/>
              <a:t>electron transport </a:t>
            </a:r>
            <a:r>
              <a:rPr lang="en-US" sz="2800" b="1" dirty="0" smtClean="0"/>
              <a:t>chain is </a:t>
            </a:r>
            <a:r>
              <a:rPr lang="en-US" sz="2800" b="1" dirty="0"/>
              <a:t>where </a:t>
            </a:r>
            <a:r>
              <a:rPr lang="en-US" sz="2800" b="1" dirty="0" smtClean="0"/>
              <a:t>most of the ATP is produced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b="1" dirty="0" smtClean="0"/>
              <a:t>The </a:t>
            </a:r>
            <a:r>
              <a:rPr lang="en-US" sz="2800" b="1" dirty="0"/>
              <a:t>final oxygen acceptor is </a:t>
            </a:r>
            <a:r>
              <a:rPr lang="en-US" sz="2800" b="1" dirty="0" smtClean="0"/>
              <a:t>oxygen in the ETC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b="1" dirty="0" smtClean="0"/>
              <a:t>Fermentation </a:t>
            </a:r>
            <a:r>
              <a:rPr lang="en-US" sz="2800" b="1" dirty="0"/>
              <a:t>is an anaerobic process </a:t>
            </a:r>
            <a:r>
              <a:rPr lang="en-US" sz="2800" b="1" dirty="0" smtClean="0"/>
              <a:t>that breaks down pyruvic acid.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b="1" dirty="0" smtClean="0"/>
              <a:t>In animals, anaerobic energy needs leads </a:t>
            </a:r>
            <a:r>
              <a:rPr lang="en-US" sz="2800" b="1" dirty="0"/>
              <a:t>to Lactic acid fermentation </a:t>
            </a:r>
            <a:r>
              <a:rPr lang="en-US" sz="2800" b="1" dirty="0" smtClean="0"/>
              <a:t>that produces </a:t>
            </a:r>
            <a:r>
              <a:rPr lang="en-US" sz="2800" b="1" dirty="0"/>
              <a:t>alcohol and carbon </a:t>
            </a:r>
            <a:r>
              <a:rPr lang="en-US" sz="2800" b="1" dirty="0" smtClean="0"/>
              <a:t>dioxide</a:t>
            </a:r>
            <a:endParaRPr lang="en-US" sz="28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541" y="0"/>
            <a:ext cx="3132273" cy="279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Which is wrong?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Respiration occurs in the mitochondria.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the electron transport chain is where most of the ATP is produced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The final oxygen acceptor is oxygen in the ETC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Fermentation is an anaerobic process that breaks down pyruvic acid.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rgbClr val="CCFF33"/>
                </a:solidFill>
              </a:rPr>
              <a:t>In </a:t>
            </a:r>
            <a:r>
              <a:rPr lang="en-US" b="1" dirty="0" smtClean="0">
                <a:solidFill>
                  <a:srgbClr val="CCFF33"/>
                </a:solidFill>
              </a:rPr>
              <a:t>animals, </a:t>
            </a:r>
            <a:r>
              <a:rPr lang="en-US" b="1" dirty="0">
                <a:solidFill>
                  <a:srgbClr val="CCFF33"/>
                </a:solidFill>
              </a:rPr>
              <a:t>anaerobic </a:t>
            </a:r>
            <a:r>
              <a:rPr lang="en-US" b="1" dirty="0" smtClean="0">
                <a:solidFill>
                  <a:srgbClr val="CCFF33"/>
                </a:solidFill>
              </a:rPr>
              <a:t>energy </a:t>
            </a:r>
            <a:r>
              <a:rPr lang="en-US" b="1" dirty="0">
                <a:solidFill>
                  <a:srgbClr val="CCFF33"/>
                </a:solidFill>
              </a:rPr>
              <a:t>needs </a:t>
            </a:r>
            <a:r>
              <a:rPr lang="en-US" b="1" dirty="0" smtClean="0">
                <a:solidFill>
                  <a:srgbClr val="CCFF33"/>
                </a:solidFill>
              </a:rPr>
              <a:t>leads </a:t>
            </a:r>
            <a:r>
              <a:rPr lang="en-US" b="1" dirty="0">
                <a:solidFill>
                  <a:srgbClr val="CCFF33"/>
                </a:solidFill>
              </a:rPr>
              <a:t>to Lactic acid fermentation that produces alcohol and carbon dioxide</a:t>
            </a:r>
            <a:endParaRPr lang="en-US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58910" y="2696307"/>
            <a:ext cx="9926825" cy="26728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/>
              <a:t>Which is not correct?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/>
              <a:t>All </a:t>
            </a:r>
            <a:r>
              <a:rPr lang="en-US" sz="3600" b="1" dirty="0"/>
              <a:t>cells have a plasma membrane that is selectively permeable. </a:t>
            </a:r>
          </a:p>
          <a:p>
            <a:pPr>
              <a:lnSpc>
                <a:spcPct val="150000"/>
              </a:lnSpc>
            </a:pPr>
            <a:r>
              <a:rPr lang="en-US" sz="3600" b="1" u="sng" dirty="0"/>
              <a:t>Plant and animal cells have a cell wall. </a:t>
            </a:r>
            <a:r>
              <a:rPr lang="en-US" sz="3600" b="1" dirty="0">
                <a:solidFill>
                  <a:srgbClr val="CCFF33"/>
                </a:solidFill>
              </a:rPr>
              <a:t>animal cells DO NOT have a cell wall. 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/>
              <a:t>The </a:t>
            </a:r>
            <a:r>
              <a:rPr lang="en-US" sz="3600" b="1" dirty="0"/>
              <a:t>ribosomes produce proteins. </a:t>
            </a:r>
            <a:endParaRPr lang="en-US" sz="3600" dirty="0"/>
          </a:p>
          <a:p>
            <a:pPr lvl="0">
              <a:lnSpc>
                <a:spcPct val="150000"/>
              </a:lnSpc>
            </a:pP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sp>
        <p:nvSpPr>
          <p:cNvPr id="2" name="AutoShape 2" descr="data:image/jpeg;base64,/9j/4AAQSkZJRgABAQAAAQABAAD/2wCEAAkGBxMSERUTEhMWFRIWFxsXFhMVFRUWEhUXFhgYGRcXExcYHDQhHRwnHxoYIzMjJTUsLi4uFx82ODMsNygvLysBCgoKDg0OGxAQGzQkHCQuLCwtLS8rLC8tLyw3Ly0sLDQvLCwvNSw0LCwsLCwsMiwsLCwsLCwtLCwsLC4sLCwvLf/AABEIAKgBLAMBIgACEQEDEQH/xAAcAAEAAwEBAQEBAAAAAAAAAAAABAUGAwIBBwj/xABMEAACAQIDBAUEDAwGAQUAAAABAgMAEQQSIQUGEzEiQVFhcTJSYoEHFBYjQkNUgpGSlNMVMzRjcnN0obKz0uEkU5OiscHwRIOj0eP/xAAZAQEAAwEBAAAAAAAAAAAAAAAAAQIDBAX/xAAyEQACAQIDBgQEBwEBAAAAAAAAAQIDERMhMQQSUnGRoSIyQVFigdLwBWGiscHR4fEU/9oADAMBAAIRAxEAPwD9xpSlAKUpQClKUApSlAKUpQClK44rErGpdzZRYciTckAAAakkkAAakmpSbdkDtSqnEbwwKpYNmIQuFCsCcql8pJFg9lPRNj3V3G1oxGZGuqhzHyLEsGKAAKCTcjSrulNehF0T6VVpvBhyuYSXGlrI5LZgWBVQt2FlY3Fx0T2Gvkm8WGBIMvLmQrsvkq3lAW0VlY9gN+VMGppuvoxdFrSqeHeSAhizFCjuhBViSUl4PQsOldsui3Izre166vt7DgkFyCLaFJLm7hOh0el0mVdL2JApg1L23X0F0WdKgRbZgZlUPcuBbotbW9gxtZWNjobHSpysCLg3Hb1VWUZR1ViT7SqnaG21jBIIsObsbIKqBvMW1Uuw6ikErqfBghB9VczrxvZXfI2VCVrvLma2lZP3RP8Anfs033dPdE/537NN93TH+F9CcD4l1NZSsn7on/O/Zpvu6e6J/wA79mm+7pj/AAvoMD4l1NZSsn7on/O/Zpvu6e6J/wA79mm+7pj/AAvoMD4l1NZSsn7on/O/Zpvu6+HefLqzMo7ZIZI0HizIAPpqP/QuF9BgPiXU1tKq8DthXtmsL8mBupq0rWFSM1dGc4Sg7MUpSrlBSlKAUpSgFKUoBUXH7QjhUGRrXNlUAs7m18saL0mawJsoJ0qJtHabBuDh1DzaZi1+FCD8KUjUm2oQatp5IOYeMHs9UYyMTJMws0r+VbzVHJE9EadtzrQHw4rEy+QqwJ2yDiTEfoK2VfWWPaBXldnN8PEzue3MifujQCp9KAgHZ8g8jFTr48F/V75GTXoPi05NDMOxleF/rAsD9AqbSgIg26qfj45IfTZc8PiZY7qo73y1ZwTq6h0YMjC4ZSGUjtBGhqPUCXZKZi8ZaGQm5eIhcx7ZFtlf5wPqoC7qv26YhCTNJwkDKRJcAq6sChW4IJzAWFjflY3quxe2MRh0Jlh44HkyQdHmbXmjY3RRzLKX0BNhyrpsjZnEK4rESJPKelHkN8NCCP8A0/abc5D0jc+SOiNaaS8cna3V/fu++hDObbqQOxkZnZ3QhmZYzIxZCmYsY8ymx8lSqiw6NWi7NQKFubCQy8x5RYtblyuam0pKtOWTegsihxe6kEiorFugqKpIje3DDqOjIhUkh2vcdlrWqQN34grKMwDBhYECweNIjbTzUHrq2pTHqWtcWRSpu3GGBLyEBzIikrlRmmWd8tluQXUcybAaWvXmLdeJZjNmcuTfXh/5qS2LBMzAMgtmJIBIFXlKnHqe4sikTdiETrNrnBLarEbnMzA5imdbFj5JA0F71XbwbKihu8DvhWIZnMTWhI8pmkha8ZJ1u1g3PWtZWW3xFwVPJginwdwrD6Caxr7TVUcpey+X5rR/M2owTln6ZnLd7ZLMqT4sB5rZkTLZIgeRyEn30jmTe1yBYXvo71WbZ23HhsoYO7tcrHGFL5VtmbpEAAXHM9el6l4HGJNGskZzIwuDYg87EEHUEEEEHUEEVRShdxVr+3+Gbk5O7JFK+Uq5B9qHtbHCCGSYgsEW+UG1+oXPUO09Q1qXXx1BBBAIIsQdQQeYIowYWfa2Lc3acx+hCiBR851LE99xfsFeYtp4pDdcSzejKkbofGyhvoIq8m3Rh+KeWEeajKyD9FZFNh3Cw7q+RboR/GTTSDzcyIp8eGob99eA9i/EsS+Ll8/2tYpaRZbA2n7YhEhXK2ZkYA3XMjFWynrFx/0dRVjXLDwLGioihUUWVVFlAHUAK6V70U0lfUuZzbGz1w4M8Qyxg3miGiWJ6UqDkrDm1vKFydbVfbGxOZSp5ry8K9zRhlZSLgggjtBFiKotxJS0MLMblsPGSe0lUJrnmt2pGS9cmdEHvU5J+maNXSlK6TnFKUoBSlKAVTbRx7yOcPh2s4txprAiAEXCqDo0pBBANwoIZhYqG6bWxrZhBCbTMMzPa4hjvbOQdCxNwoPMgnUKa94LCJEgRBZRfmSWJJuzMTqWJJJJ1JJqAfMFhEiQIgso11JLMTqWdjqzE6knUmu9KVIFKUoBSlKAUpSgFV0mBaJjLhiFY6vCTaGU9Z9B/THO/SDaWsaUB62dj1mTMtwQcrows8bjmjjqPLuIIIJBBqVVDtD3mRcSvK6pOPOiJsHPfGTmv5ucdlm1448WxiThStAwMsUoLQ3dXChyARnHlW5jS9swNXpx3nnp7/f55Bl3JKq2zEC5Ci/WTyAr3WSj3cZ3ZmVcsc6mAOo6IvxJpE5kEyMzL+rTxqO+6bAxjg4d1uA0ZU8AlYpV4zi34xi4vofIUXPMdCoUuPt/v2yt2bGKZWvlN8pynuI5j99dKyGK3TkYx9NGyMrB3UGUFWjJa5Um7ZOorY69LkPibnXVlcQlCzMFy3GYxSpnYlbk3dT0sxGXyj1Rg0bX3+wu/Y2FZfe3mPGL+atWGxsLHhnkhDRq0rcVIlspyrFFG5C9fSUkkefrqar97eY8Yv5q1w7VFRtbS6OjZ9XyZQbbkzYyc+ZkiHgqCT/mVqtdyHNsQl9BKGUdSiSNbgfODN86q3eKLh4x76CZVkU+cygRyAd4Cxn54q13HiPCkl+DLJdDa10RVQHvBZXYHrDA8q8TZY1F+J1G9LdsrHMvMaOlKV75cUpSgFKUoBXmSQKCWIVRzJIAHiTXqsXvdJxMSI2F0iQPlNipkkLDMR2qq2H6w9tc+17THZ6TqPOxDdjaHlWd9j/8nw/7NH/Alc9yZ7JLBfSIhox5scgNlHcHSS3YLDqrp7H/AOT4f9mj/gSslVVVU6kdHmdFHyS5GupSldpgKUpQClKUBR7FGZXlOrTSM5PohisQ9SBfWSeurCoGwT7wo81nT/TkdP8Aqp9AKUpQClKot895U2fhjMwzuxyRR3tncgnU9SgAknsHaRQF7Sv5w2rvbjsS2aTFSr2JC7wxr3BYyL/Oue+rHdr2QcZhHHEkfEQX6ccrF5LdZjkbpBu4krpbTmAP36lcMDjEmiSWNg0cih1YcirC4Nd6AVyxeKSJGkkdURRdnYgKB3k11NU+F2OzOJsUwllU3jQC2Hg/VqfKf841zqbZQbVpTjF5yeXd8v7/AH0IZHmSbHKV6WHwjAgki2KnU6EAH8UhHb0yDyTnVvurGq4OEKqpZAGVQAM40c6dea96lVD3WP8Ah/8A3Zx9GIlFTOq5LdWUfb+/d/asgkW9KUrIkUpSgIm0tmxYhcsqBgDcHUMp6mRhqrd4saxe80GIw5ADnExAxnK5AxKjiA2V/Jk6gM2U9rGt/WX3t5jxi/mrUVKzjFJ5q6yf3dfJo1oq8nyZIjxGGxqlGVZMhBaGVPfI26s8bi467HkeomrNVAFgLAaADkB3UKC97C9rXtrbsv2VnN+9612fhw4AeaQ5YkPIkC5Z7a5V6+0kDrq8t2/h0MjS18r+a9pbzY3ENmlxU1+yOR4kHcqRkD/vvNXm6nsiYrCuBPI+Iw3wlkJeVR1tG56RPokkG2lqqD94pXiCZXVXRgyMAysNQysLgg9hBr3QClKUArEbxLbGSelHG4Pb5SEDwyj61beqzbWxUxOUlmSRL5ZFyk2a2ZWDCxU2B8VFce37M9ooSpx19CJK6KbcuK8uJkHLLFF85OLIf3TLUr2P/wAnw/7NH/AlW2ytnJh4hGlzzLMxu7s2rMxGlz3WAFgAAAKqfY//ACfD/s0f8CVSnRwYUqb9DeirQlyNdSsKdkYsYraGKjVC4ZjhUkjcuze1IlUxycQKEz5gRl55ta4JtLaSLmHtiWLPIqM+HjXENfC3XPGqCyjEXAayjlcleke65ifoNK/PJcTtgMzoXY3dEieKIRW/B4kRyQga/tkZdTbUi3K3TAQYv2ptVv8AESSyKTh2niVZXPtONQBEECj3wEWyi9tb3uVwb+lZLZL44YpeI0hgMkqGMxxiNEWOMxMGCBrls41JB7NK1tE7go9kLlM6ebiHP+rlm/5kNWFQYRlxeIXzlil8SQ8Z/dEv01OqQKUpQCvyP2dC3FwfPJkm8M2aK9++1v31+uVn9992F2hhuEWySKc8UlrhXAI6Q61IJBHffmBQH87V8NW21N2cZhnyS4aW/nIjSRt3q6C1vGx7qst2dxMXjHF43ghv05pUKEDr4aMLs3Zpbt7DaLSd2r9f4sD9B9jDE4obNiCwLImaTKzTBDl4r6Bch0GorV+3MZ8kT7SPu6nbOwSQRJDEMscahFHYALD11IrTFjwL9X1EWKn25jPkifaR93T25jPkifaR93VtSmLHgX6vqFipGMxnyRPtI+7r3uZLK2HBkiCK15EIkz5uK7ubjKLWuO296lbTxHChlk8yNmsOZyqTYfRUvZeG4UEUfmRqv1VA/wCqrKpFqyil1/lixT47aeJjaVgFMas6qoicuAkSvmLBulrmFgOzrGvg7blZ9CFjLEIeBKxl6YWykEZbDW50Ia/JTWlpV1Vjby/fQWMTgNu4tUAZL5IQSGSVpjlgR85sOldri3bp5QIM+Tb0pmQIt4WlyaRPnZcyrmFyBlFySRfQXsRWnpV5V4N33CLFM2Nxt9MJFb9qP3VZzefFYskZsNGusfLEX+MW3xfbW8rL728x4xfzVrlrVYpLwLVcX1G9BZvP0Z1OMxvySL7V/wDlX5N7MEs7YuDjRrGOCcgWTiA++HOQco18i47hX7iazG/u6g2hAFBCTxktE58m5FmR7a5WH0EA62sdsWPAv1fUY2P58pVptHdvGQPklwswPakbyIe9WjBBFXW6vse4rFuDKj4fD6ZncFJGHWsSHpX9IgAX67WrEk/VvY2zfgvC5v8AL6P6GZsn+21aWueHgWNFRFCoihVUclVRYAdwArpQClR5MdEps0sansLqD9BNe4sVG/kujfosp/4NAdaV9r5QA1jt3NpDC7OXEMpZYcEshUWuQkakgX69K2JrI7r7OTE7PTDyEhJcGsbFSAwV41Byki19a563mhzN6XllyOmI34ZcRw2jCLGJ+MrMpJeNMLJFw5AbWInAOhN9B3+49/QyKww0lrOZLsFMYixHtd9HAYm+oBANhrY6VoRsDC5MnteHJZhl4aWtJbPpb4WVb/ojsqLiItn4cpC4w0RkuqRtw0LhnUkKp53cr4sR1mtszAh4PelvacmJmisVxL4dERgcxGJ9rR3J5dK1z4nur57sbTpA2GlznJxMlpVj4sskKHNHcEXjYknLYEaXBA94ra+zUjmQGGQNIonhi4bkvPMsBaRL/wCYwDE9h66m4LB4F2j4SYdmjQPFkEZKRuzZXS3JSwex7Q3fTMGU2b7IEvAWWaHOGiw7nhK+WMzQvK7SWzEJdQAbWF9SBrX6Bhpg6K66qyhgQQRZhcWI0NQH3ewhUIcNCUAUBeGtgEUqoAtpZSR4EjrqyRQAABYDQAaAAdQqVcFRjRlxkR6nhkU9pZGjZB9BlqZUTeLoiCU/Fzp6+MGw+vrlB9VS6kClKUApSlAfa+UpQClKUApSlAV22+kscV9Zpo0setVPFkHrjjkHrq9qmiHExg82CO57OJMbD1hEb1SirmgFKUoBSlKAVl97eY8Yv5q1qKy+9vMeMX81awr6Lmjehq+TI28G3pUmMMGQFAC7upYZm1EagMLaWJPpLbrtb7E2iMRAsoGUm6svmujFXW/WMwNj1ix66xuO/KMSTzMxv6lRV/2havNx2OTEA8hiOj4GCFj/ALia87ZNtqVdtqUn5Vp8ml3ucyeZpa+Urli8SsSNI5sqgk2Fzp1ADmTyA6ya9gscMdjCpWONc8z3ypeygDypJCOSC48SQBqa+psBH1xLHEMeavcQa9QgByW72zN3muuxMGyqZZRaeWxcXvkA8iJT2KDa/WSx66sqAixbNhUALDGoHIBFAHgAK8YjZGHkFngicdjRow+giptKAqvc5hQLJEIv1BaC3gYiLVEeIwTwxRyO6vmLxyOZDHGqm0odrv5eRbMTfOSORq02pjuClwud2IWOO9s7nkL20HMk62AJ6qy23y8EIGcnEYlwss69EhVVnbhi91QAZFA1HEvcm5qlSpGnBzlolcGpNZ32P/yfD/s0f8CVX7q4po5+CWYxyoxUMxbJIlicpbWzKSSOV478yb2Hsf8A5Ph/2aP+BK46e0R2iNOpHRs2ou8JcjXVQbc3XXEymQyOmeNIpVUKeJHHIZVUEi6G5YEjqbtAIuZcWilVLAFiQPEAsR3aA86RYpGJAYXVih6ukACRrz5iu8xMvJuHESp4r9EuRovw8dHjT/ujC+BPXUvc/YDYY4h3Ch5pmZVViwihzMyRBiBcBnle3IcUgcr1oRIO0fTXOTFIpUFhd2yL13bKzW05aKTr2VFgdqV5Eg01GvLUa+FeMNiFkQOjBkYXDDkR2ipBw2zhTLh5Y18pkYKexrdE+o2PqrjgcSJYkkHJ1VvrAG1WVUeyhkaaA/FyFl745ryKR3BjIg/VUBYUpSgFKUoBSlKAUpSgFfHcKCWICgXJPIAakmvtVu004zrheauM83YIQfJb9YRkt1qJOygJO7kZ4XFYWedjMwIsyhrCNWHasYRT3qataUoBSlKAUpSgFZfe3mPGL+ataisvvbzHjF/NWsK+i5o3oavkyq3j2ZImIeSOJ5Emsx4YzMsqgIQw6gyhLHkCrXI0q+3b2e0GHVXtxGLO9tQGc3yg9YUWW/Xlqv3h29JHLwYAmZVDyO4ZgMxORFVSNTYkm+gy6HNpa7E2j7YhWS2VrlXS98roSrAHrFxcHrBB6656MNnjtNRwfjyuvb/vqcytcnVAZeNiFj+LgtJJ2NKdYk+bbOR2mI1KxWIWNGkfRUUs3goubU2FhDHFdx77ITJL+m/wb9YUZUHcgrvLFjSlKAUpSgKba/RxGGdvI98jv1CSQJwyey4V1B7XA66pN9tGwxPIvInzjHmA+hG+itdjMKksbRuLowsRcg+II1BHMEaggEVnMZg2lQ4SdyJls8M9h74EItJYWGYXCuotcPpYNphtVJ1aMqa1aaIeaMdszZDvi4gMViFvxH6LRXVQhHRvHyuyjW/OrXcTYzmHDt7cxIHAibKGhy2yocusV8vV299XuwdgmBnkkcPIVyLlUqiJzNrkklja59FR1XPH2P8A8nw/7NH/AAJXDslCdClThPW7ubUF4Jcj1BueLKsiwMi6fiunKeHKnEmJNmf3y/jmN+lYDum9wS8bHo3Z0LPHlKEvAb9Fzl1Pch+DY6ylenuoyMqN07GPLwRbJmYx9NWSXiM8JB0duRJ81TraxhYDdGXgjWKGQxquVYrjMIsQmeUE2drzC/V0Dqb2G3pTdQMTDuU4ZGzxArNxBaO+QEwMVVT0Dcxc8oN2BBW1jp9hYD2vh44ej0BlGQZVIubG3UTzPfep9KlRSAqm2yOFLHiPg/ipv0GPvbn9Fz6hK56qua8TRK6lWAZWBDKRcEEWII7KkEalVuCdoXGGlJPPgSMSTIgF8jE85VHO+rAZvOtZUApSlAKUpQClK54nELGhd2CoouWPICgPGOxaxIXYE8gqjynY6KiDtJ0r3sbAtGrPJYzSnNIRcqDayxpf4KiwHK5ubXY1G2bg2kkGImUqQDwYj8UGFi7j/NYaeipKjm17moApSlSBSuck6qVViAXNlB5sQCxA9QJ9VdKAUrwkqksAQSpswBBKmwazdhsQfAivdAKy+9vMeMX81a0IxkfE4eccSxOS/SsMpJt85frCs9vbzHjF/NWsK+i5o3oavkzObSN8XitfjQPACCGw/wDO2rncY6YnX48er/DwaD/n11E3n2fImIaVI3kjlC5uGhdlkUZbsq62ZcmtrDIbnUVdbr7PaGD3wWlkYyONNC1gqkjmVRUUntU15eybLVh+IVKkl4Wtfe9mcqXiO+1xnMMXVJMubuWINMb9xMaqf06vKpbE42LsWCY29IvAAfozD51XVe2XFKUoBSlRtoYQyplEkkWoOeMqH06rsCLUBJqu27gzJESn46M8SFuyRQbDwYEqfRc1E9z7fLcX9eL7qnufb5bi/rxfdUBLwuIEkayL5LqGHgwuP+aovY//ACfD/s0f8CVw2HsRjBb23igFeWMAPHYLHLIi/F9iioO4mx2MOHPtrEj3iNsoePL5KHL5HKsK3mjzN6XllyP0IsKZhWVxu6rsZLPGUaQFI3jUqkd3kdekCMxkfNe3KNALHpVGwW5skceXNCz8NVEzRsZEKQrEI49ejESme1/hsLa5q1u/YwNneueGxKyKrobqwuD2jtsazMu7Ejvncwly5a+Vi0N5A+bDk8nsApOmqqerLXnZW6LRYhJi6tlsb9IMtouFw0t8Anp6m12bTW4XYNbSlKsBSlKAj4/BJMhRxcGxBBsysDdWQjUMDqCOVVKYt4GEeJOhNo8Ra0cl+Sy20jk/2tpY3OUX1eJYwylWAZSLFSAQQeYIPMUBGpUFtlyw/kzgp8nmLFR3RSi7IO4hwNAAorydqZdJopYj2lDInqeK4A8bHuoCwpVcNvYY6CZGPmqc7/VW5/dX321NLpBEVH+diAUQd6xaSN4HID51RcEnG4xIlzOeZsqgEu7dSoo1Zu4VxwOBeVlmxK5cpvFh7hhH2PKRo0vhdV5AnyjJwGyVjbiMxlmItxXtcA65Y1Asi8tBzsLknWrCpApSlAKg7dYjDTkEgiKQgjQg5DYg1OpQGG/BuJZVeOGVVANo5Zw0hk9rYhDIHWUkBi8QFmBuCTl5102ZsfEObTJKkWd2CmUIReGNRpHO1hnDkDMdda2tKrugzW6mzpojiGlQrLNwXMpZWVmGGijcEBvKV0cnQAhlsTrasl2di+AoSKZWV4+OrzJK2Iyxyh2iHHUWztG12ZCQvk6AHcUpugyuwtlTpiUklUkcJgXZlLXZcPlDAOTfoML3Pk8zcE+t7eY8Yv5q1qKy++QIVmAJyqHAGpPDbPYDt0/fWVfKK5o3oeZ8mXpr5XxHDAMpuCLgjkQdQRX2tzArto3jkjxIUsIw6SKty3CkylmVR5RVo0NueXPa5sDc4edZFDowZGFwykFSO0EVHqDJstcxeJ3hcm7NEQAx6y8bAoSe0jN30BdUqmWfFpzEM4vzGaBwPA5lY+tR4V0G27fjIJ08I+KP/hLaeNqAtaVVHeTCDyp0S/VKeE30SWNen3hwgFzioAP10f8A90BZ1yxWIWNGdzZFBZieoDU1Xtt6M/iUkmPVw0OT/VeyfvqP7UkmZXxJXKpDJh0JMQYcmkYgGRgdRoFBsbEgMAPexYSsC5hlZs0jL5rSs0jL6ixHqqr9j/8AJ8P+zR/wJV3j8UIonkbyUUsfUL2HfVZubhDFHHGeccKIT3qqj/o1z1vPDmb0vJPkaalQH23hgXBxEQMZAkBkW6EkgBtdCSCPUa84XbUUkpiQkkX6QsUICQSXVgdQVnSx8a3uYFjSoP4Zw9r8eK1g1+IlsrI0im9+RRWYHsUnqriu34GZFR+IH0V0Ksl82UgkHmCKXQLSlKVIFKUoBSlKAUpSgFQNrbVTDrmcOVsSSq3ChdSWJ0HhzOtgbGp9Vm2diJicpZ3QqGAKZLlXtmHTU2Og6Qsw6iLmof5AjTbzQguBn6NwJCh4RcQcfKD1+9nN6iL3pJvPEpIyTErm1WJiDwwDJlPcCD+4XOlen3ahKZCXtmL8xe5wxw3m+Yb+P0V2Gw4+1/jOsfHBQ3V6ItTMEXa29EcIYAMXyOYyykRyMkLzZQeZGRCcwFtCL30qxxm0VjVCVZmc2VEGZmOUsbdVgATc9lVeI3QhdixeSxv0QUtcwNhy18mY9BjoTYHW1WmP2cJQgDvG0ZukiZc6nKVPlKVNwSNRTMFZtDeuFEfJcsIyy5lKrn4RlWN79JSVt1aXtz0qz2TjTKjMQBaR007EcqD+6q+bdWFixzSAOmVhdSWPD4WdnZS+bKB12JFyCatcDg1iUqt7Fmc37XYsfVc0V/UEilKVIFKUoBULamF4i6eUuo7+0VNpVZxUlZloycXdGNwGMbCDhsjPhxfLkUtJB6BQdJk7MtyOVraiyO8mDHlYqBT5ryojDxVyCPXVtisAkmpFj2jn66hNsT0/pX+9YJ1YZWubPCnnexF902B+W4X7RD/VT3TYH5bhftEP9VSfwJ6Y+r/en4E9MfV/vU4lXg7kYdLj7Eb3TYH5bhftEP8AVT3TYH5bhftEP9VSfwJ6Y+r/AHp+BPTH1f70xKvB3GHS4+xH91GC+W4b7RD/AFV8G82BHLGYX7RD/VUn8CemPq/3p+BPTH1f70xKvB3GHS4+xG90+C+W4X7RD/VQ7y4O3RxMTnzYnWVz4JHdj6hUn8CemPq/3r6uxPT+hf70xKvB3GHS4uxSYvEviWUFCkCsGCN+MlYG6s6jyVBsQp1JsTa1jPwW6GHB4jcXiFs5ticSFBJzWyiTLa/Va3Vyq5wuBSPUC57Tz9VSqmFOV96epE5xtuw0M7it1g4AMzZUkaWJSi2Rn4mbPaxcWkYDUW05nWpGyN3Uw7h1cmwItZQNY8PHyUWH4gH5xq6pW1kYmXTcyNWdlmkBYSAWsMmc2jKkajhoXjX0ZG69a74DdZY2D8VmIcvqBqSQSOd7XHXc9551oaVG6gKUpVgKUpQClKUApSlAKUpQClKUApSlAKUpQClKUApSlAKUpQClKUApSlAKUpQClKUApSlAKUpQClKUApSlAKUp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768" y="0"/>
            <a:ext cx="3984232" cy="223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607218" y="1766567"/>
            <a:ext cx="5192167" cy="2703541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 smtClean="0"/>
              <a:t>A strong base has a ph of 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sz="3600" b="1" dirty="0" smtClean="0"/>
              <a:t>0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sz="3600" b="1" dirty="0" smtClean="0"/>
              <a:t>3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sz="3600" b="1" dirty="0" smtClean="0"/>
              <a:t>7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sz="3600" b="1" dirty="0" smtClean="0"/>
              <a:t>13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sp>
        <p:nvSpPr>
          <p:cNvPr id="2" name="AutoShape 2" descr="data:image/jpeg;base64,/9j/4AAQSkZJRgABAQAAAQABAAD/2wCEAAkGBxQSEBAUEBQUFRUVEBQXFA8UFxUVFRUVFBQYFhQVFRUYHCggGBolHRUUITEhJikrLi4uFx8zOD8sNygtLisBCgoKDg0OGg8QGzclHyUwLCwsLDcuNCwsLCwsLS83LCwsLC0sMiwsLCwtLiwsKywsLCwsLCwsLCwsLCw3LCwsLP/AABEIAJ0BQQMBIgACEQEDEQH/xAAcAAEAAQUBAQAAAAAAAAAAAAAABAECAwUHCAb/xABKEAACAgECAgMKCQkGBgMAAAABAgADEQQSBSEGEzEUIjJBUVNhgZHRIzNSVHFykpOyB0JDoaKxwdLTCBUWF2JzNUSCs8LwJKPh/8QAGgEBAAMBAQEAAAAAAAAAAAAAAAEDBAIFBv/EADMRAQABAgMDCgYBBQAAAAAAAAABAgMEBRESMdEGEyEyQUKBkaHwFVFSYXHBMxZyseHx/9oADAMBAAIRAxEAPwDuMREBERAREQEREBE1mv47TTqNPp7GIt1G/qlwSDsGTuYcl9Ge0yur43RWbQ1te+qs2WVB0NipjO4pnIHpMDZRNNxTpPptOVW21d5x8ECC4BR7AWUHKqVrbvjgcpMTitJdKxZX1j1h1p3r1hQ/nBM5I9MCbERATBrUc1uKmCOVOx2XeqtjkSuRuHoyJniBzxeOa+uu6yy2i3ZxKnSCtKTUW3aiqtn3G1sZWxgBjkcHn2SXd+UHaqgaax7Q2qFlNZZ8dx3CqwVstZLsxI2ghQfGV5Z+ms4FQyspTk2pXUEbn53o6ur9vykU47OXZItvRPStjNZB622zK2WoS17b7gSrgsjtglD3pwOXKBqumnHraG0Qofqxd1pZjprdUwCIrKBTUQw7Tk+KaK/p5q6qr+u079YvCV1CiulitdpOoG+8Fs11kVVttPMd8PFOiWaFGsqsZcvUHFbZI2hwA3IHByAO3yTBrOCUWm82Jk36cUXHc430jfhOR5fG2cxg8+3kJGg+d6Vca1VQ0vc20B6Xe23qX1LKVCbB1Fbh9hLNlwGxgDHOSOHdKntepKqVu+A0tmourtARBqtwVqQ6g2KOrdjnaQMYBPKbLjHRnTaoVC+vd1YIrYNZW6ggAqHrYNg4XIzg4Eo/RbSFqW6lQaVrWtVLom2o7qg1akLYEOSu4HaTkYkj5rVdPmYWCmoKQ+lNdpJeuyq7WppnIO1Ruwx8EsvPtOJuej/S0aq5kWixU+F6u8h9rdTb1TByUCqWPfKFZsgHOCMTLT0L0S5209uzl1lxAFdy3oqgv3qrYoYKMAcx2EgzuH8BoosssqQqzliRvsKAsxd9lbMVr3MSTtAyeZiBs4iICIiAiWGwAgE4ycDPjPo8soLQTjIzkjGRnI7R+sQMkShMtrtDeCQfoOfTAviIgIiICIiAiIgIiICIiAiIgIiICUlYgfD9I+h2o1Oo1GoTU9W4FHctQwa86c9ahvJQsubS+dh8HHb2THruiGoevXVL3LtvGtZNQ+83q+sA+DztwqKRjcCSVVBgYn3kpI+w55x3oNqLuuRG0+x9S94tcv1u6zRtpjWQEI2gkENns5YGOe14V0aup1O7Gmetra7WscM11bppF0xSnlgZ25D5yAzDBzmfSVcRRrrKRneldbsMctthcLg+M94c+TK+WS5IREQEREBERAREQEREBERAREQEREDnPT7Tay7Vq+loLjRVLdW7Oa915sDkVDYRaerqNZGR8cRnM1Wv0WtOouu0lNqs2s1lgZkdG6p9DoxissMLY2x0UtyDA+NcTrWJF4hrq6VDWcgXrQcs99Y4RfVlufkAJkD4LWarVvrk6pdWtO8Ia3r1BR9O+iZg7E4RW63ClSDYGHMgYE13Q7h+rFOkqsGqpTrVWzaLKSEXhNAAZsAgC4MM/KBHonWAIxJHM+F28RezQm9tQhOm0Rx1NxVn746xb9pCVsRgHrRyyCnPM6YsYlYCIiAiIgIiICIiBQma+3ig3FakstKnDdWFCqewg2OyqSMHIBJHjEz8R05sTap2gkbiOR2Z74AjsJGRnxZmeqlVUKoCqAAFAwAB2AAdggREuvP6JB6GtOf2UI/XLusv83V9639KTIgQmuvH6JD6FtOf2qwP1y3uq7zB+8ST4gQO6rvMH7xIOqu8wfvEk+IEJbbz+irHoa059eKyP1yyw6k8lWlOR+ELvZg+L4PYu7x/nD1zYRA1Y4RtANblbQzN15G4szY3dYvIMp2qNoIwFXGMDGWt9Rz3JSfIwtcZ5du3qjt+jJ+mT4gQXtvH6JD6FtOf2qwP1yndV3mD94knxAgd1XeYP3iR3Vd5g/eJJ8QIK23n9FWPQ1pz68Vkfrl3WX+bq+9b+lJkQIFl947alI/0W5PsdFH65k0Wu35DJZWwGSlijsPZhlJRvoDEjlnGZLmO6oMrDmMqRlSVPPlyI5g+mBi1euSvG4ks2dqKCztjtwqjOOYyewZ54kevV3N4NBXn+lsRez6m/wD98kt4Hwxqa/hnN1x8PUNjcwBOxeQACgHsHLOT2kzZAQInWX+bq+9b+lHWX+bq+9b+lJkQIA1N3mP/ALEx+6O6rvMH7xJPiBA7qu8wfvEhb7yfiVHpa0Y9W1TJ8QINlmowdtdJPiBucAn0nqTj2TEOHNY27UFW5MFpA+DXcpVic83baSM8hgnkOZOziBrKqb68KhS1ByHWMyOq45AuA3WeTmFPlJPbn6y/zdX3rf0pMiBAGpu8dHssXHqyBHdV3mD94knxAgd1XeYP3iQL7z2UqPrWgfhUyfECH1l/m6vvW/pSjWX+bq+9b+lJsQNYeJMnxtNiL5wbbFGfKEJb6TtwPL45PpuVgCpDAgEMDkEHsII7RL8SHpNF1dlhXAR+ZrHYLMncw8mRjI8oz2kwJsRECJxLilOnUNqLa6lJwGsZUBOCcAsfID7JKVgeY5+mfNdMOFX2tRZplqdkTUVmq52rXbqKwm8MqNzXA5Y5gnnNzwbRmjT0VFtxqorrL/K2IF3evGYE2R31tYsWsuosYMVqJG9gmNxC9pAyMn0yRNHreEFuIaTUqqYrp1KWP2Oes6rqx2cwNrePlmBvJQmBDQIWj4xRbZZXVdU9lZxZWjqzJgkHcoORzBH0iTp8f0b4Nemtst1FVKIqXJp1pfCV12XCxgatgLWOQGZy3aOQGTPsIGO+5UVmdgqqpLMxwFUDJJJ7BMPDeI1ahOs09iWpkjfWwZcjtGR4/RMfGdO9lFy1ipnatgq3qXpZschYo5lc9uJquhfCrtOuqOo2g3aprRWLDeVBrrQhriiFyShIyOQwOeIH0cw6rVJUjPayoiqWZ2ICqo5kknkBM0+e6bcFs1mn6qqxE74syWVmxLQEYLWwDqQNxVs5PNBkEZEDfU2q6qyEMrAFWHMEEZBB8YIl81/ANK9Wl09dpUvXRWjFQQu5UAOASeXKbCBB1nGKKnSu26tHs8Ct2Cs/ML3oPM8yB65OnyHSfgeot1VVumwpC1qdR3TdUa1S7ewOnRSl4KkgBiOZ9c+uECsg6Hi9Fz2JTdVY9ZxYiOrMhyR3wB5c1I+kGTTPiugPRrUaNytzKa0061IRY1psZXYm0BkHUggj4MFhnJ7Rkh9tLLrQiszkKqglmPIAAZJJ8QxL5QwIPDOM6fUb+57q7dmN4rYNt3c13Y7M4MnzT9GuGvVW7X7TfbdZbay8xlmPVoD4wlYrQfVm4gRtfr6qENl9iVoCAXdgqgk4AyfGSQJfo9UlqLZU6ujDK2IQysPKCORml6acLs1OnRaMb01FFoBc1E9VYGIW0KxRjjGcHtI8eZm6HcLfS6Oqm3aXU2MxUlhmy17ObkAu3f4LYG4gnAzA3Uha/i9FBQX3V1mxtqCx1UscgYXJ59o9ok2fE9PujOo1ZXuZlTfprdPa5cKRXayk94an3jvc4BQ+nnyD7aW2OFBLEADtJ5AfSYRcADyADJ7fXMWu0wsrdGVWDKRtYAqfJkH04gRbePaZRQW1FKi8KaSXUdaGxtNeT32dy9nlE2M5zqOh2pOm01K9SSeFUaK92dgaTWys1tQCHrOxuRK81X1dGEDBrNbXSjPc61ovhO5CqPpJ5QusrNhrDqbAoY1gjcFJwGK9oBIPP0TV9MeEHVaK+pFQ2MvwZfsV/EwODtOM8xz5ymn4SV4jbqVVAj6SuskcmaxbXYlgBzG1l55gbyQLuN6dFsd76lWtwljl1Co5wQjHPJjuXl28xJ5nxGq6P6ipdadJVpt9uvruo34C0qNPVU9irtIFoKWY8XfZOeYgfZaXUpaivUyujKCtikMrA8wQRyImWarovoDp9JVUV2lQcjeLCSWLMxcKoYsSWOFAy2BNrAg38Y06C0vdUop29axdQK92Noc573ORjPlkjR6tLUWyl1dGGVsQhlYeUEcjPl9VwG1H170V6cm63TWV1vlQTUoFjblXNduQStmGw2DNj0L4XZptItV2N4subAYvtFtz2BTYVU2MA/N9oycmBt9Xq0qXda6ouQNzkKMk4AyfGSQJbZrq1sSprEFjhilRIDsE8IqvaQMjM1vS/hJ1WlatFQvvrZC/5pWxWYg4ODtDD1zU3dG7zxavWC2pkHWAq1TC2us1BFrRxZhlL7m8EYLHOeWA+wzExYP/ALmIGHWWkdXjlmxQfoOcyTmfK/lM1T08Osspco6207XGMjNqqe0eQmcj/wAba/51b+z7pEzo9DB5bdxVE10TGkTp0/8AJehsyIbz3QF/NNLNj0h1Hb6zOCf421/zq39n3TGemOu3hu6rM7CM972Eg47PQJXN2Ia/gGJjvU+c8HorMrmeeP8AGuv+dWfsfyx/jXX/ADqz9j+WVTiqI+fvxd/07ivqp854O+aW0l7wT4NoVfoNNbfvZpKzPO1XTDXAuRqrMs2T4PM7VGfB8gHsklemOv8AnVv7H8s5qxlEfP34kcnsTMa7VPnPB6AJkPg+oNmnodjlnprZj2ZLICeXrnEE6W6751b+z/LKcO6UawVVAam0AVqAMjkAowOyczj7cRr0+/FE8nsTrptU+c8HfMyLxC4qqkH9LSPU1qK36iZxpOlGs+c2+0e6Vu6R6ogZ1Fp79DgkdosUg9nlnEZna100n04uasgxNMazNPnPB27dGZx6rpDqvHqLfb/+SVXxvUntvt+1Kqs4sR2T6cXFWSYinfMec8HS7riL6kz3rJaSOXMqa8fiMmZnKhxS821E3WE7LOe4/wCibKviFx7brfttOK87w9GkzFXlHFROV3o7Y9eDoe6RtPaTZcCfBdQPoNan95M+OTVWedt+23vlKbX33fCW+EvPrH82vplccoMLOvRV0faOP3VV4K5TvmPfg+8zKEz4R9Xb5237be+R24hd5637be+I5QYaeyryjiyXI2N77jhd7PUjMck7sns7GI/hJeZyrQ8TuFS4utHhfnn5RizjWoH6e37Ut+NYfXTSfKOLFcx1u3viffi6ZxG0rVYw5FUYj6QMiSczjmv43qdjg32kbTy3eiUbpDqvnFvtHul1OZ2qt0T6cWac4sR2T6cXZN0iay8rZpwOx7GDcu0Cp2H61E5E3SPV/ObfaPdImp6R6svVnUW8nbHMcvg2Hk8hM2W71Ne5bRmVqrdE+nF3PMrmcObpTrPnNvtHuljdK9b85t9o903W8LXc3L6MVRU7VXaevsXPIVVMB6Wa0H8KyVmcB/xXrRYxGpsyUQE8uwF8eL0n2zHZ0z14/wCat/Z/lmqMrvT06x68F23D0CTInC7y6MWPMX3r6kudF/UonALOm/EPndv7H8sgVdN+IKCF1doG9zgCvtZySfB8ZJMn4Te101j14HOQ9NZkbiVxWm5l5FanIPpCkiea3/KBxMf85b7K/wCSRdR+UPiTKytrLCGBBGK+YIwR4Mmcovx06x68DnIepllczyx/mRxT55Z7K/5ZX/Mjinzyz2V/yyJyi/HbHvwOch6b19xU04/OuVT9BDE/uEl5nlW38ofEm27tXYcMCOVfIjPPwfSZk/zH4p88t9lf8s4nLbvzj14I5yHqbMjCw9dt8XVk49O4CeY/8xuKfPLfZX/LOl/kQ6Q6nWXa06u5rerqp2bgo272s3Y2gdu1fZKbuDuW6dqdExXE9DrcREyu3xv5Wv8AhV/+5R/3knCp3X8rX/Cr/wDco/7yThU4qfWZB/BV/d+oJafC/wCn+Mulp8L/AKf4zNW92rdH5hdERMVbRBX4/p/gJJSRq/H9P8BJKSm4ijq+M/5lnSXaH4uv6i/uEtSXaH4uv6i/uEoq6vv7uZ63hwTa5kfsH1k/Gsx1zI/YPrJ+NZRT1ocXupKfTJtMhUybTMVxmusy/G1/Us/8JtaZql+Nr+pZ/wCE2tMz4jq0/j9vNr3ym19krT4Vv1l/AspX2StPhW/WX8CzFTuq/H7h519ZZIj9sl2SI/bJoeHimq0nxa+v8Rllsv0nxa+v8Rlls3z15/Mvm8Wga7wH+qZiaZdd4D/VMxNPQs7o8f08aez8z+mJpD1HhV/WP4GkxpD1HhV/WP4Gn0GE7G/D71WmJ5laYnn02EepZRW8Jvqr+9pHukhvCb6q/vaR7p7Vvqt6HbIA7D9ZvxGT7ZAHYfrN+IzuN8IRrZDtky2Q7ZZV1ZIWGVEoZUSKg98qJQ/xlRMk75RK6dh/s6/G8R/29P8AitnHp2H+zr8bxH/b0/4rZ5+O/il1b6zt0RE8NofHflXBPC7gASeto5AEn45PEJw/uOzzdn2H909K69T8F4/hlJx4hz5yXiRMavTwWZ14WiaKaddZ1eYO47PN2fYf3SzuWzcB1dmdvZsfy9vZPUWJBKnupTg46hhu8Wd68s+WVTZie1tnlBc+iHm7uOzzdn2H90dx2ebs+w/unp/EYlU4SJ7Xcco7v0R5vL9els774OzkfkP5B6JIXTP5uz7D+6ejNEpFmpyCM3AgnxjqKhkeUZBHqMmYnFWCpntI5R3YjTYjzebUof5Fn2H90roam6uvvX8BfzW8n0T0gRIPAUI0umBBBGnqBUjBBFa5BHlnE5fTMaao/qK7rrsR5uEojfJf7Le6XupwMhh3ydqt8tfRPQWJD4opKKBk/DUHA58hehJ9QyfVOIyyiJ11lzXyguVRpsQ4tXy8Tew+6TK7APL7DO0BZXEqqya3PelxVntyruQ40Ll62vn+ZZ4j/omzq1K+UToeoU900HBwK7gT4gSasZPqPsk7ErryO3XERNU9DPOa1z3Yc6q1afKErVrK91vfr4S+P/Qs6JtkXSgi2/IPN1wfEfg17PZKo5O2o1jbnp4/6Z68dVV2Pg7NWnyhItmoXyj9c6jBkxydtR35Y7k7e9xvSXL1a8/L4j8oy2xwfL7D7p1ngyEUICCD33I8j4R8UmYl3wS3rM7UvPu4Cm52uGa094/I+CfEfdLHB8jfZPuna+Krmm0AEk1sABzJJHLlJmJdTldFOmlUss5Nb+qXA2U/Jb7Le6RNQh3V963hH81vkN6J6HxIOvQ9bpSASBa5JA5AdTYBnycyB65utWIt7pXUZZRR3pcHatvkv9lvdMbVN8h/st7p6JxK4no28VNvdDTRhYp7XmtqW3N3j+Cv5reV/RMNumfzdn2H909HVA90WnnjqaRnxEh7sgH1j2iTJrpzWuI02YXc3Dy3ZpLPN2fYf3SAuitwcVW+E36N/lH0T1mZB4MhFb5BH/yNQcEEcje5B5+Iggyfi9euuzBzcPKdnD7vM3fdWe6RbeGX8z1N2B4+rf3T2JIvFlJ094AJJpsAA5kkocADxmdTnFyY02YObeRDwi/zF33T+6P7pv8AMXfdv7p7EU5lcSJzi5Pdg5uHjluF38vgbu3zb+6Xf3Vf5i77qz3T1vxNSTRgE4vUnGTgbW5nyCTZXOZ1/TBzcPHn913+Yu+6s9063/Z80zpdxDrEdM10Y3qy5w1ucZHPtE7RiRAD14ODjqiM+LO4csyi9jKrtOzMJpoiJ1TIiJjdkREBERAREQKYlYiAiIgIiICIiBQiViICIiAiIgIiICIiAiIgIiIFMSsRAREQEREBERAREQEREBERAREQEREBERAREQEREBERARKGVgIiICWXWhFZmOAqkk9uABknAl8j8RpL02ova1bqM9mWUgfvkTuELh/SLTXmrqbQ3W6c318mAalWVWfJHLBdQQcHn2cpsRepxhhzBIORzA7SPKJy5fydapU2VvWqf3ZXWKwxAXUddprNRUDsPwNnc7HJB52tyI5TZr0T1NYqehK94XXo1T3d6vdYTa6slAA76oEoFA789vjmR9snFKS7oLULIFLruHe7xuXP0gZ+jHllNfxWmmq221wEqQvYwyxVQMklVyezyCfB6ToJaNRpTZVp3rRtG1rE5bOn0T6d02lO+G8owOfF2cpg4j0G1dj6tsUA26fiFQdX2hhqXRtPmtagF2hMMSWJJ7SAIHTwcystrGAPol0BERAREQEREBERAREQERKGBWIiAiIgIiICIiAiIgIiICIiAiIgIiIFBKxEBKESsQEREBERAREQEREBERAREQEREBERAREQEoZWICIiAiIgIiI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433" y="1939680"/>
            <a:ext cx="5717568" cy="2796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654109" y="3069711"/>
            <a:ext cx="8885530" cy="200189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/>
              <a:t>A strong base has a ph of 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sz="2400" b="1" dirty="0" smtClean="0"/>
              <a:t>.</a:t>
            </a:r>
            <a:endParaRPr lang="en-US" sz="2400" b="1" dirty="0"/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sz="2400" b="1" dirty="0" smtClean="0"/>
              <a:t>.</a:t>
            </a:r>
            <a:endParaRPr lang="en-US" sz="2400" b="1" dirty="0"/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sz="2400" b="1" dirty="0" smtClean="0"/>
              <a:t>.</a:t>
            </a:r>
            <a:endParaRPr lang="en-US" sz="3600" b="1" dirty="0"/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13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398" y="-2"/>
            <a:ext cx="5665910" cy="249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814645" y="164122"/>
            <a:ext cx="5369170" cy="50409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/>
              <a:t>If </a:t>
            </a:r>
            <a:r>
              <a:rPr lang="en-US" sz="3600" b="1" dirty="0"/>
              <a:t>you drink a coke after exercise, your cells will become </a:t>
            </a:r>
            <a:r>
              <a:rPr lang="en-US" sz="3600" b="1" dirty="0" smtClean="0"/>
              <a:t>____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/>
              <a:t> </a:t>
            </a:r>
            <a:r>
              <a:rPr lang="en-US" sz="3600" b="1" dirty="0"/>
              <a:t>(hydrated, dehydrated, no change will occur).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584" y="867507"/>
            <a:ext cx="4283009" cy="260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4001206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60000"/>
            <a:lumOff val="40000"/>
          </a:schemeClr>
        </a:solidFill>
        <a:ln>
          <a:solidFill>
            <a:schemeClr val="bg2">
              <a:lumMod val="60000"/>
              <a:lumOff val="40000"/>
            </a:schemeClr>
          </a:solidFill>
        </a:ln>
      </a:spPr>
      <a:bodyPr rtlCol="0" anchor="ctr"/>
      <a:lstStyle>
        <a:defPPr algn="ctr">
          <a:lnSpc>
            <a:spcPct val="90000"/>
          </a:lnSpc>
          <a:defRPr sz="2400" dirty="0" smtClean="0">
            <a:solidFill>
              <a:schemeClr val="bg2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GameBoardColorful_16x9.potx" id="{98C88DC9-98CC-4C0C-8A35-B3A047044276}" vid="{FD87E919-AD65-4324-B175-BCA884E59E92}"/>
    </a:ext>
  </a:extLst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TS104001206</Template>
  <TotalTime>0</TotalTime>
  <Words>1524</Words>
  <Application>Microsoft Office PowerPoint</Application>
  <PresentationFormat>Custom</PresentationFormat>
  <Paragraphs>308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TS104001206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2014-02-12T01:48:18Z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